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</p:sldMasterIdLst>
  <p:notesMasterIdLst>
    <p:notesMasterId r:id="rId75"/>
  </p:notesMasterIdLst>
  <p:handoutMasterIdLst>
    <p:handoutMasterId r:id="rId76"/>
  </p:handoutMasterIdLst>
  <p:sldIdLst>
    <p:sldId id="314" r:id="rId5"/>
    <p:sldId id="319" r:id="rId6"/>
    <p:sldId id="386" r:id="rId7"/>
    <p:sldId id="375" r:id="rId8"/>
    <p:sldId id="376" r:id="rId9"/>
    <p:sldId id="377" r:id="rId10"/>
    <p:sldId id="379" r:id="rId11"/>
    <p:sldId id="380" r:id="rId12"/>
    <p:sldId id="381" r:id="rId13"/>
    <p:sldId id="278" r:id="rId14"/>
    <p:sldId id="320" r:id="rId15"/>
    <p:sldId id="338" r:id="rId16"/>
    <p:sldId id="339" r:id="rId17"/>
    <p:sldId id="340" r:id="rId18"/>
    <p:sldId id="341" r:id="rId19"/>
    <p:sldId id="290" r:id="rId20"/>
    <p:sldId id="279" r:id="rId21"/>
    <p:sldId id="370" r:id="rId22"/>
    <p:sldId id="363" r:id="rId23"/>
    <p:sldId id="364" r:id="rId24"/>
    <p:sldId id="366" r:id="rId25"/>
    <p:sldId id="365" r:id="rId26"/>
    <p:sldId id="367" r:id="rId27"/>
    <p:sldId id="368" r:id="rId28"/>
    <p:sldId id="369" r:id="rId29"/>
    <p:sldId id="280" r:id="rId30"/>
    <p:sldId id="282" r:id="rId31"/>
    <p:sldId id="283" r:id="rId32"/>
    <p:sldId id="284" r:id="rId33"/>
    <p:sldId id="285" r:id="rId34"/>
    <p:sldId id="385" r:id="rId35"/>
    <p:sldId id="261" r:id="rId36"/>
    <p:sldId id="289" r:id="rId37"/>
    <p:sldId id="281" r:id="rId38"/>
    <p:sldId id="288" r:id="rId39"/>
    <p:sldId id="342" r:id="rId40"/>
    <p:sldId id="343" r:id="rId41"/>
    <p:sldId id="371" r:id="rId42"/>
    <p:sldId id="372" r:id="rId43"/>
    <p:sldId id="373" r:id="rId44"/>
    <p:sldId id="374" r:id="rId45"/>
    <p:sldId id="388" r:id="rId46"/>
    <p:sldId id="389" r:id="rId47"/>
    <p:sldId id="344" r:id="rId48"/>
    <p:sldId id="345" r:id="rId49"/>
    <p:sldId id="346" r:id="rId50"/>
    <p:sldId id="387" r:id="rId51"/>
    <p:sldId id="348" r:id="rId52"/>
    <p:sldId id="349" r:id="rId53"/>
    <p:sldId id="350" r:id="rId54"/>
    <p:sldId id="352" r:id="rId55"/>
    <p:sldId id="382" r:id="rId56"/>
    <p:sldId id="384" r:id="rId57"/>
    <p:sldId id="383" r:id="rId58"/>
    <p:sldId id="262" r:id="rId59"/>
    <p:sldId id="263" r:id="rId60"/>
    <p:sldId id="257" r:id="rId61"/>
    <p:sldId id="258" r:id="rId62"/>
    <p:sldId id="259" r:id="rId63"/>
    <p:sldId id="378" r:id="rId64"/>
    <p:sldId id="264" r:id="rId65"/>
    <p:sldId id="354" r:id="rId66"/>
    <p:sldId id="355" r:id="rId67"/>
    <p:sldId id="362" r:id="rId68"/>
    <p:sldId id="356" r:id="rId69"/>
    <p:sldId id="357" r:id="rId70"/>
    <p:sldId id="361" r:id="rId71"/>
    <p:sldId id="358" r:id="rId72"/>
    <p:sldId id="359" r:id="rId73"/>
    <p:sldId id="360" r:id="rId7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>
          <p15:clr>
            <a:srgbClr val="A4A3A4"/>
          </p15:clr>
        </p15:guide>
        <p15:guide id="2" pos="3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90304"/>
    <a:srgbClr val="969696"/>
    <a:srgbClr val="9E9A95"/>
    <a:srgbClr val="382E25"/>
    <a:srgbClr val="C17945"/>
    <a:srgbClr val="31526A"/>
    <a:srgbClr val="252626"/>
    <a:srgbClr val="A6A6A6"/>
    <a:srgbClr val="C6BFBB"/>
    <a:srgbClr val="ED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94631" autoAdjust="0"/>
  </p:normalViewPr>
  <p:slideViewPr>
    <p:cSldViewPr snapToGrid="0" snapToObjects="1">
      <p:cViewPr varScale="1">
        <p:scale>
          <a:sx n="124" d="100"/>
          <a:sy n="124" d="100"/>
        </p:scale>
        <p:origin x="176" y="256"/>
      </p:cViewPr>
      <p:guideLst>
        <p:guide orient="horz" pos="3185"/>
        <p:guide pos="3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-5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witzke/Desktop/Faculty%20Meeting%20PPT/2018%20Data%20for%20Sarah-%20Faculty%20Meetin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bl-educ-ed5070fs.educ.indiana.edu\Groups\SOEADMIN\GA\Faculty%20Growth%20Over%20Tim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bl-educ-ed5070fs.educ.indiana.edu\Groups\SOEADMIN\GA\Faculty%20Growth%20Over%20Tim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bl-educ-ed5070fs.educ.indiana.edu\Groups\SOEADMIN\GA\Faculty%20Growth%20Over%20Tim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witzke/Desktop/Faculty%20Meeting%20PPT/2018%20Data%20for%20Sarah-%20Faculty%20Meeting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cwitzke/Desktop/Faculty%20Meeting%20PPT/2018%20Data%20for%20Sarah-%20Faculty%20Meeting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Elementary (ECE, Elem, TAL)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452</c:v>
                </c:pt>
                <c:pt idx="1">
                  <c:v>481</c:v>
                </c:pt>
                <c:pt idx="2">
                  <c:v>546</c:v>
                </c:pt>
                <c:pt idx="3">
                  <c:v>579</c:v>
                </c:pt>
                <c:pt idx="4">
                  <c:v>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09-1840-AF3B-DFAD4B3F3D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Secondary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155</c:v>
                </c:pt>
                <c:pt idx="1">
                  <c:v>174</c:v>
                </c:pt>
                <c:pt idx="2">
                  <c:v>238</c:v>
                </c:pt>
                <c:pt idx="3">
                  <c:v>285</c:v>
                </c:pt>
                <c:pt idx="4">
                  <c:v>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09-1840-AF3B-DFAD4B3F3D6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All Grade (World Lang, Visual Arts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25</c:v>
                </c:pt>
                <c:pt idx="1">
                  <c:v>28</c:v>
                </c:pt>
                <c:pt idx="2">
                  <c:v>29</c:v>
                </c:pt>
                <c:pt idx="3">
                  <c:v>43</c:v>
                </c:pt>
                <c:pt idx="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09-1840-AF3B-DFAD4B3F3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4443951"/>
        <c:axId val="1504445631"/>
      </c:barChart>
      <c:catAx>
        <c:axId val="1504443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445631"/>
        <c:crosses val="autoZero"/>
        <c:auto val="1"/>
        <c:lblAlgn val="ctr"/>
        <c:lblOffset val="100"/>
        <c:noMultiLvlLbl val="0"/>
      </c:catAx>
      <c:valAx>
        <c:axId val="150444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44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'Online-MSED and EdD'!$A$2</c:f>
              <c:strCache>
                <c:ptCount val="1"/>
                <c:pt idx="0">
                  <c:v>M.S.Ed. in Educational Leadership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EdD'!$B$2:$F$2</c:f>
              <c:numCache>
                <c:formatCode>General</c:formatCode>
                <c:ptCount val="5"/>
                <c:pt idx="0">
                  <c:v>43</c:v>
                </c:pt>
                <c:pt idx="1">
                  <c:v>55</c:v>
                </c:pt>
                <c:pt idx="2">
                  <c:v>80</c:v>
                </c:pt>
                <c:pt idx="3">
                  <c:v>102</c:v>
                </c:pt>
                <c:pt idx="4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28-C641-85BB-0741EBED6385}"/>
            </c:ext>
          </c:extLst>
        </c:ser>
        <c:ser>
          <c:idx val="1"/>
          <c:order val="1"/>
          <c:tx>
            <c:strRef>
              <c:f>'Online-MSED and EdD'!$A$3</c:f>
              <c:strCache>
                <c:ptCount val="1"/>
                <c:pt idx="0">
                  <c:v>Ed.D. in Instructional Systems Technology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EdD'!$B$3:$F$3</c:f>
              <c:numCache>
                <c:formatCode>General</c:formatCode>
                <c:ptCount val="5"/>
                <c:pt idx="0">
                  <c:v>43</c:v>
                </c:pt>
                <c:pt idx="1">
                  <c:v>52</c:v>
                </c:pt>
                <c:pt idx="2">
                  <c:v>72</c:v>
                </c:pt>
                <c:pt idx="3">
                  <c:v>82</c:v>
                </c:pt>
                <c:pt idx="4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28-C641-85BB-0741EBED6385}"/>
            </c:ext>
          </c:extLst>
        </c:ser>
        <c:ser>
          <c:idx val="2"/>
          <c:order val="2"/>
          <c:tx>
            <c:strRef>
              <c:f>'Online-MSED and EdD'!$A$4</c:f>
              <c:strCache>
                <c:ptCount val="1"/>
                <c:pt idx="0">
                  <c:v>Ed.D. in Literacy, Culture, and Language Education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EdD'!$B$4:$F$4</c:f>
              <c:numCache>
                <c:formatCode>General</c:formatCode>
                <c:ptCount val="5"/>
                <c:pt idx="0">
                  <c:v>3</c:v>
                </c:pt>
                <c:pt idx="1">
                  <c:v>8</c:v>
                </c:pt>
                <c:pt idx="2">
                  <c:v>19</c:v>
                </c:pt>
                <c:pt idx="3">
                  <c:v>43</c:v>
                </c:pt>
                <c:pt idx="4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28-C641-85BB-0741EBED6385}"/>
            </c:ext>
          </c:extLst>
        </c:ser>
        <c:ser>
          <c:idx val="3"/>
          <c:order val="3"/>
          <c:tx>
            <c:strRef>
              <c:f>'Online-MSED and EdD'!$A$5</c:f>
              <c:strCache>
                <c:ptCount val="1"/>
                <c:pt idx="0">
                  <c:v>M.S.Ed. in Literacy, Culture, and Language Education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EdD'!$B$5:$F$5</c:f>
              <c:numCache>
                <c:formatCode>General</c:formatCode>
                <c:ptCount val="5"/>
                <c:pt idx="0">
                  <c:v>25</c:v>
                </c:pt>
                <c:pt idx="1">
                  <c:v>34</c:v>
                </c:pt>
                <c:pt idx="2">
                  <c:v>44</c:v>
                </c:pt>
                <c:pt idx="3">
                  <c:v>53</c:v>
                </c:pt>
                <c:pt idx="4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28-C641-85BB-0741EBED6385}"/>
            </c:ext>
          </c:extLst>
        </c:ser>
        <c:ser>
          <c:idx val="4"/>
          <c:order val="4"/>
          <c:tx>
            <c:strRef>
              <c:f>'Online-MSED and EdD'!$A$6</c:f>
              <c:strCache>
                <c:ptCount val="1"/>
                <c:pt idx="0">
                  <c:v>M.S.Ed. in Instructional Systems Technology</c:v>
                </c:pt>
              </c:strCache>
            </c:strRef>
          </c:tx>
          <c:spPr>
            <a:ln w="19050" cap="rnd" cmpd="sng" algn="ctr">
              <a:solidFill>
                <a:schemeClr val="accent5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EdD'!$B$6:$F$6</c:f>
              <c:numCache>
                <c:formatCode>General</c:formatCode>
                <c:ptCount val="5"/>
                <c:pt idx="0">
                  <c:v>26</c:v>
                </c:pt>
                <c:pt idx="1">
                  <c:v>37</c:v>
                </c:pt>
                <c:pt idx="2">
                  <c:v>41</c:v>
                </c:pt>
                <c:pt idx="3">
                  <c:v>39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28-C641-85BB-0741EBED6385}"/>
            </c:ext>
          </c:extLst>
        </c:ser>
        <c:ser>
          <c:idx val="5"/>
          <c:order val="5"/>
          <c:tx>
            <c:strRef>
              <c:f>'Online-MSED and EdD'!$A$7</c:f>
              <c:strCache>
                <c:ptCount val="1"/>
                <c:pt idx="0">
                  <c:v>M.S.Ed. in Special Education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EdD'!$B$7:$F$7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10</c:v>
                </c:pt>
                <c:pt idx="3">
                  <c:v>13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28-C641-85BB-0741EBED6385}"/>
            </c:ext>
          </c:extLst>
        </c:ser>
        <c:ser>
          <c:idx val="6"/>
          <c:order val="6"/>
          <c:tx>
            <c:strRef>
              <c:f>'Online-MSED and EdD'!$A$8</c:f>
              <c:strCache>
                <c:ptCount val="1"/>
                <c:pt idx="0">
                  <c:v>M.S.Ed. in Adult Education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'Online-MSED and EdD'!$B$1:$F$1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'Online-MSED and EdD'!$B$8:$F$8</c:f>
              <c:numCache>
                <c:formatCode>General</c:formatCode>
                <c:ptCount val="5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228-C641-85BB-0741EBED63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333167"/>
        <c:axId val="43764015"/>
      </c:lineChart>
      <c:catAx>
        <c:axId val="2533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64015"/>
        <c:crosses val="autoZero"/>
        <c:auto val="1"/>
        <c:lblAlgn val="ctr"/>
        <c:lblOffset val="100"/>
        <c:noMultiLvlLbl val="0"/>
      </c:catAx>
      <c:valAx>
        <c:axId val="43764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333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96528465854509"/>
          <c:y val="0.20307604470571608"/>
          <c:w val="0.33206035621610397"/>
          <c:h val="0.6689314755031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Base Funded Net Revenue by Fiscal Year - Loss of $3.38M Over</a:t>
            </a:r>
            <a:r>
              <a:rPr lang="en-US" b="1" baseline="0"/>
              <a:t> Six Years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outerShdw blurRad="50800" dist="38100" dir="13500000" algn="br" rotWithShape="0">
                <a:schemeClr val="accent2">
                  <a:lumMod val="7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1-4654-A094-E4574E9477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-6.5%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1-4654-A094-E4574E9477F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+1.4%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1-4654-A094-E4574E9477F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-4.4%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1-4654-A094-E4574E9477F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-1.4%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1-4654-A094-E4574E9477F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-0.1%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51-4654-A094-E4574E947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Sheet1!$B$52:$B$57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Sheet1!$C$52:$C$57</c:f>
              <c:numCache>
                <c:formatCode>_(* #,##0_);_(* \(#,##0\);_(* "-"??_);_(@_)</c:formatCode>
                <c:ptCount val="6"/>
                <c:pt idx="0">
                  <c:v>31230213</c:v>
                </c:pt>
                <c:pt idx="1">
                  <c:v>29184768</c:v>
                </c:pt>
                <c:pt idx="2">
                  <c:v>29603017</c:v>
                </c:pt>
                <c:pt idx="3">
                  <c:v>28294227</c:v>
                </c:pt>
                <c:pt idx="4">
                  <c:v>27887934</c:v>
                </c:pt>
                <c:pt idx="5">
                  <c:v>27852200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1-4654-A094-E4574E947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284416"/>
        <c:axId val="420283856"/>
      </c:barChart>
      <c:catAx>
        <c:axId val="42028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283856"/>
        <c:crosses val="autoZero"/>
        <c:auto val="1"/>
        <c:lblAlgn val="ctr"/>
        <c:lblOffset val="100"/>
        <c:noMultiLvlLbl val="0"/>
      </c:catAx>
      <c:valAx>
        <c:axId val="4202838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28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General</a:t>
            </a:r>
            <a:r>
              <a:rPr lang="en-US" b="1" baseline="0" dirty="0"/>
              <a:t> Fund Revenue Net of Assessments</a:t>
            </a:r>
            <a:endParaRPr lang="en-US" b="1" dirty="0"/>
          </a:p>
        </c:rich>
      </c:tx>
      <c:layout>
        <c:manualLayout>
          <c:xMode val="edge"/>
          <c:yMode val="edge"/>
          <c:x val="0.27281854260971"/>
          <c:y val="3.1376566160675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1E-4179-B2E8-8DECAF721D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1E-4179-B2E8-8DECAF721D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1E-4179-B2E8-8DECAF721D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1E-4179-B2E8-8DECAF721DA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B1E-4179-B2E8-8DECAF721DA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B1E-4179-B2E8-8DECAF721D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B1E-4179-B2E8-8DECAF721DA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B1E-4179-B2E8-8DECAF721DA7}"/>
              </c:ext>
            </c:extLst>
          </c:dPt>
          <c:dLbls>
            <c:dLbl>
              <c:idx val="0"/>
              <c:layout>
                <c:manualLayout>
                  <c:x val="5.154584778486352E-2"/>
                  <c:y val="2.936206468664393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1E-4179-B2E8-8DECAF721DA7}"/>
                </c:ext>
              </c:extLst>
            </c:dLbl>
            <c:dLbl>
              <c:idx val="1"/>
              <c:layout>
                <c:manualLayout>
                  <c:x val="8.299892060016445E-2"/>
                  <c:y val="-9.6360263181051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1E-4179-B2E8-8DECAF721DA7}"/>
                </c:ext>
              </c:extLst>
            </c:dLbl>
            <c:dLbl>
              <c:idx val="2"/>
              <c:layout>
                <c:manualLayout>
                  <c:x val="4.2613928144672152E-2"/>
                  <c:y val="2.81151319619971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1E-4179-B2E8-8DECAF721DA7}"/>
                </c:ext>
              </c:extLst>
            </c:dLbl>
            <c:dLbl>
              <c:idx val="3"/>
              <c:layout>
                <c:manualLayout>
                  <c:x val="-2.8737310646321866E-2"/>
                  <c:y val="-5.05438502479375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1E-4179-B2E8-8DECAF721DA7}"/>
                </c:ext>
              </c:extLst>
            </c:dLbl>
            <c:dLbl>
              <c:idx val="4"/>
              <c:layout>
                <c:manualLayout>
                  <c:x val="-2.0119157403681885E-2"/>
                  <c:y val="-0.124811036869479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1E-4179-B2E8-8DECAF721DA7}"/>
                </c:ext>
              </c:extLst>
            </c:dLbl>
            <c:dLbl>
              <c:idx val="5"/>
              <c:layout>
                <c:manualLayout>
                  <c:x val="-1.624397953939093E-2"/>
                  <c:y val="-0.221737728395764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1E-4179-B2E8-8DECAF721DA7}"/>
                </c:ext>
              </c:extLst>
            </c:dLbl>
            <c:dLbl>
              <c:idx val="6"/>
              <c:layout>
                <c:manualLayout>
                  <c:x val="4.0588777759369137E-2"/>
                  <c:y val="-5.31238654967155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B1E-4179-B2E8-8DECAF721D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Sheet1!$B$5:$B$12</c:f>
              <c:strCache>
                <c:ptCount val="7"/>
                <c:pt idx="0">
                  <c:v>GRAD Tuition Income</c:v>
                </c:pt>
                <c:pt idx="1">
                  <c:v>UGRAD Tuition Income</c:v>
                </c:pt>
                <c:pt idx="2">
                  <c:v>Other Student Fees</c:v>
                </c:pt>
                <c:pt idx="3">
                  <c:v>State Appropriation</c:v>
                </c:pt>
                <c:pt idx="4">
                  <c:v>ICR</c:v>
                </c:pt>
                <c:pt idx="5">
                  <c:v>Other </c:v>
                </c:pt>
                <c:pt idx="6">
                  <c:v>Assessments</c:v>
                </c:pt>
              </c:strCache>
            </c:strRef>
          </c:cat>
          <c:val>
            <c:numRef>
              <c:f>Sheet1!$D$5:$D$12</c:f>
              <c:numCache>
                <c:formatCode>0.00%</c:formatCode>
                <c:ptCount val="8"/>
                <c:pt idx="0">
                  <c:v>0.42249197549924244</c:v>
                </c:pt>
                <c:pt idx="1">
                  <c:v>0.64393074873798117</c:v>
                </c:pt>
                <c:pt idx="2">
                  <c:v>2.1343017786745751E-2</c:v>
                </c:pt>
                <c:pt idx="3">
                  <c:v>0.31725702098936531</c:v>
                </c:pt>
                <c:pt idx="4">
                  <c:v>3.949418717372416E-2</c:v>
                </c:pt>
                <c:pt idx="5">
                  <c:v>1.58791406064871E-2</c:v>
                </c:pt>
                <c:pt idx="6">
                  <c:v>-0.46039609079354593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B1E-4179-B2E8-8DECAF721DA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General Fund Expenses</a:t>
            </a:r>
          </a:p>
        </c:rich>
      </c:tx>
      <c:layout>
        <c:manualLayout>
          <c:xMode val="edge"/>
          <c:yMode val="edge"/>
          <c:x val="0.3889296742318975"/>
          <c:y val="1.7797546601194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9FC-4325-BB5D-258C85A270B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9FC-4325-BB5D-258C85A270B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9FC-4325-BB5D-258C85A270B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9FC-4325-BB5D-258C85A270B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9FC-4325-BB5D-258C85A270B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C9FC-4325-BB5D-258C85A270B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A620342-00DB-4D62-822D-299C784FBADF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  <a:fld id="{25B6EA22-12C0-4337-AA39-251553B8B383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FC-4325-BB5D-258C85A270B6}"/>
                </c:ext>
              </c:extLst>
            </c:dLbl>
            <c:dLbl>
              <c:idx val="1"/>
              <c:layout>
                <c:manualLayout>
                  <c:x val="-6.6458989592234438E-2"/>
                  <c:y val="3.6303630363036306E-2"/>
                </c:manualLayout>
              </c:layout>
              <c:tx>
                <c:rich>
                  <a:bodyPr/>
                  <a:lstStyle/>
                  <a:p>
                    <a:fld id="{F7A400FB-BA41-47CD-B163-60A7FBE8C7E5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F32C935F-2DEC-4381-A43C-3EFEB9BC99F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FC-4325-BB5D-258C85A270B6}"/>
                </c:ext>
              </c:extLst>
            </c:dLbl>
            <c:dLbl>
              <c:idx val="2"/>
              <c:layout>
                <c:manualLayout>
                  <c:x val="-6.1000543576971961E-2"/>
                  <c:y val="7.1450845871988775E-3"/>
                </c:manualLayout>
              </c:layout>
              <c:tx>
                <c:rich>
                  <a:bodyPr/>
                  <a:lstStyle/>
                  <a:p>
                    <a:fld id="{EBBAF035-88D2-4493-BDC0-820BC2C37B96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5B5C70E9-17E0-4946-8DBC-C13FA22834D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9FC-4325-BB5D-258C85A270B6}"/>
                </c:ext>
              </c:extLst>
            </c:dLbl>
            <c:dLbl>
              <c:idx val="3"/>
              <c:layout>
                <c:manualLayout>
                  <c:x val="-2.0809862095416691E-3"/>
                  <c:y val="-3.5292482004105924E-2"/>
                </c:manualLayout>
              </c:layout>
              <c:tx>
                <c:rich>
                  <a:bodyPr/>
                  <a:lstStyle/>
                  <a:p>
                    <a:fld id="{138D0B4E-4AA1-418C-98FF-044AA2B10BE8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C11ED282-6A9C-4B10-AE86-69E43EE662D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9FC-4325-BB5D-258C85A270B6}"/>
                </c:ext>
              </c:extLst>
            </c:dLbl>
            <c:dLbl>
              <c:idx val="4"/>
              <c:layout>
                <c:manualLayout>
                  <c:x val="4.4513786424617563E-2"/>
                  <c:y val="-2.1457342584652168E-2"/>
                </c:manualLayout>
              </c:layout>
              <c:tx>
                <c:rich>
                  <a:bodyPr/>
                  <a:lstStyle/>
                  <a:p>
                    <a:fld id="{B1E8F982-CE77-44BB-A94C-481FC8B35206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60D3F886-7839-4223-8A4C-84A8647AF53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9FC-4325-BB5D-258C85A270B6}"/>
                </c:ext>
              </c:extLst>
            </c:dLbl>
            <c:dLbl>
              <c:idx val="5"/>
              <c:layout>
                <c:manualLayout>
                  <c:x val="0.16060922484789983"/>
                  <c:y val="-1.3201320132013201E-2"/>
                </c:manualLayout>
              </c:layout>
              <c:tx>
                <c:rich>
                  <a:bodyPr/>
                  <a:lstStyle/>
                  <a:p>
                    <a:fld id="{0296929F-940E-4979-A504-49D61F10BF2F}" type="CATEGORYNAME">
                      <a:rPr lang="en-US" b="1"/>
                      <a:pPr/>
                      <a:t>[CATEGORY NAME]</a:t>
                    </a:fld>
                    <a:r>
                      <a:rPr lang="en-US" b="1" baseline="0"/>
                      <a:t>
</a:t>
                    </a:r>
                    <a:fld id="{0BB90FCB-19F1-4914-9E10-35CC210A098F}" type="VALUE">
                      <a:rPr lang="en-US" b="1" baseline="0"/>
                      <a:pPr/>
                      <a:t>[VALUE]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9FC-4325-BB5D-258C85A27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Sheet1!$B$16:$B$21</c:f>
              <c:strCache>
                <c:ptCount val="6"/>
                <c:pt idx="0">
                  <c:v>Compensation</c:v>
                </c:pt>
                <c:pt idx="1">
                  <c:v>Financial Aid</c:v>
                </c:pt>
                <c:pt idx="2">
                  <c:v>General</c:v>
                </c:pt>
                <c:pt idx="3">
                  <c:v>Travel &amp; Other</c:v>
                </c:pt>
                <c:pt idx="4">
                  <c:v>Transfers</c:v>
                </c:pt>
                <c:pt idx="5">
                  <c:v>Operating Loss (Cash)</c:v>
                </c:pt>
              </c:strCache>
            </c:strRef>
          </c:cat>
          <c:val>
            <c:numRef>
              <c:f>Sheet1!$D$16:$D$21</c:f>
              <c:numCache>
                <c:formatCode>0.00%</c:formatCode>
                <c:ptCount val="6"/>
                <c:pt idx="0">
                  <c:v>0.86257721113592467</c:v>
                </c:pt>
                <c:pt idx="1">
                  <c:v>0.10737848356682775</c:v>
                </c:pt>
                <c:pt idx="2">
                  <c:v>2.2550606415292149E-2</c:v>
                </c:pt>
                <c:pt idx="3">
                  <c:v>1.2451404197873059E-2</c:v>
                </c:pt>
                <c:pt idx="4">
                  <c:v>3.7448926835223072E-2</c:v>
                </c:pt>
                <c:pt idx="5">
                  <c:v>-4.2406632151140662E-2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FC-4325-BB5D-258C85A270B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Sheet1!$B$9</c:f>
              <c:strCache>
                <c:ptCount val="1"/>
                <c:pt idx="0">
                  <c:v>Tenure Track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Sheet1!$B$10:$B$14</c:f>
              <c:numCache>
                <c:formatCode>General</c:formatCode>
                <c:ptCount val="5"/>
                <c:pt idx="0">
                  <c:v>93</c:v>
                </c:pt>
                <c:pt idx="1">
                  <c:v>95</c:v>
                </c:pt>
                <c:pt idx="2">
                  <c:v>92</c:v>
                </c:pt>
                <c:pt idx="3">
                  <c:v>94</c:v>
                </c:pt>
                <c:pt idx="4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32-F547-A4FB-C166B362B5F7}"/>
            </c:ext>
          </c:extLst>
        </c:ser>
        <c:ser>
          <c:idx val="3"/>
          <c:order val="3"/>
          <c:tx>
            <c:strRef>
              <c:f>Sheet1!$D$9</c:f>
              <c:strCache>
                <c:ptCount val="1"/>
                <c:pt idx="0">
                  <c:v>Non-Tenure Track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Sheet1!$D$10:$D$14</c:f>
              <c:numCache>
                <c:formatCode>General</c:formatCode>
                <c:ptCount val="5"/>
                <c:pt idx="0">
                  <c:v>14</c:v>
                </c:pt>
                <c:pt idx="1">
                  <c:v>14</c:v>
                </c:pt>
                <c:pt idx="2">
                  <c:v>15</c:v>
                </c:pt>
                <c:pt idx="3">
                  <c:v>17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32-F547-A4FB-C166B362B5F7}"/>
            </c:ext>
          </c:extLst>
        </c:ser>
        <c:ser>
          <c:idx val="5"/>
          <c:order val="5"/>
          <c:tx>
            <c:strRef>
              <c:f>Sheet1!$F$9</c:f>
              <c:strCache>
                <c:ptCount val="1"/>
                <c:pt idx="0">
                  <c:v>Research Scientist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Sheet1!$F$10:$F$14</c:f>
              <c:numCache>
                <c:formatCode>General</c:formatCode>
                <c:ptCount val="5"/>
                <c:pt idx="0">
                  <c:v>14</c:v>
                </c:pt>
                <c:pt idx="1">
                  <c:v>16</c:v>
                </c:pt>
                <c:pt idx="2">
                  <c:v>16</c:v>
                </c:pt>
                <c:pt idx="3">
                  <c:v>14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32-F547-A4FB-C166B362B5F7}"/>
            </c:ext>
          </c:extLst>
        </c:ser>
        <c:ser>
          <c:idx val="7"/>
          <c:order val="7"/>
          <c:tx>
            <c:strRef>
              <c:f>Sheet1!$H$9</c:f>
              <c:strCache>
                <c:ptCount val="1"/>
                <c:pt idx="0">
                  <c:v>Total Faculty</c:v>
                </c:pt>
              </c:strCache>
            </c:strRef>
          </c:tx>
          <c:spPr>
            <a:ln w="19050" cap="rnd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Sheet1!$H$10:$H$14</c:f>
              <c:numCache>
                <c:formatCode>General</c:formatCode>
                <c:ptCount val="5"/>
                <c:pt idx="0">
                  <c:v>121</c:v>
                </c:pt>
                <c:pt idx="1">
                  <c:v>125</c:v>
                </c:pt>
                <c:pt idx="2">
                  <c:v>123</c:v>
                </c:pt>
                <c:pt idx="3">
                  <c:v>125</c:v>
                </c:pt>
                <c:pt idx="4">
                  <c:v>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32-F547-A4FB-C166B362B5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5777712"/>
        <c:axId val="34578066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2E32-F547-A4FB-C166B362B5F7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Sheet1!$C$9</c15:sqref>
                        </c15:formulaRef>
                      </c:ext>
                    </c:extLst>
                    <c:strCache>
                      <c:ptCount val="1"/>
                      <c:pt idx="0">
                        <c:v>Tenure Track Minority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3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Sheet1!$C$10:$C$14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0.22580645161290322</c:v>
                      </c:pt>
                      <c:pt idx="1">
                        <c:v>0.24210526315789474</c:v>
                      </c:pt>
                      <c:pt idx="2">
                        <c:v>0.22826086956521738</c:v>
                      </c:pt>
                      <c:pt idx="3">
                        <c:v>0.21276595744680851</c:v>
                      </c:pt>
                      <c:pt idx="4">
                        <c:v>0.21875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E32-F547-A4FB-C166B362B5F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Sheet1!$E$9</c15:sqref>
                        </c15:formulaRef>
                      </c:ext>
                    </c:extLst>
                    <c:strCache>
                      <c:ptCount val="1"/>
                      <c:pt idx="0">
                        <c:v>Non Tenure Track Minority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5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Sheet1!$E$10:$E$14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0.14285714285714285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5.8479532163742687E-3</c:v>
                      </c:pt>
                      <c:pt idx="4">
                        <c:v>6.6225165562913907E-3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E32-F547-A4FB-C166B362B5F7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Sheet1!$G$9</c15:sqref>
                        </c15:formulaRef>
                      </c:ext>
                    </c:extLst>
                    <c:strCache>
                      <c:ptCount val="1"/>
                      <c:pt idx="0">
                        <c:v>Research Sci Minority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>
                        <a:lumMod val="60000"/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1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Sheet1!$G$10:$G$14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0.14285714285714285</c:v>
                      </c:pt>
                      <c:pt idx="1">
                        <c:v>0.125</c:v>
                      </c:pt>
                      <c:pt idx="2">
                        <c:v>0.125</c:v>
                      </c:pt>
                      <c:pt idx="3">
                        <c:v>7.1428571428571425E-2</c:v>
                      </c:pt>
                      <c:pt idx="4">
                        <c:v>6.6666666666666666E-2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E32-F547-A4FB-C166B362B5F7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Sheet1!$I$9</c15:sqref>
                        </c15:formulaRef>
                      </c:ext>
                    </c:extLst>
                    <c:strCache>
                      <c:ptCount val="1"/>
                      <c:pt idx="0">
                        <c:v>Total Minority Faculty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3">
                        <a:lumMod val="60000"/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3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2017</c:v>
                      </c:pt>
                      <c:pt idx="2">
                        <c:v>2016</c:v>
                      </c:pt>
                      <c:pt idx="3">
                        <c:v>2015</c:v>
                      </c:pt>
                      <c:pt idx="4">
                        <c:v>2014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Sheet1!$I$10:$I$14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25</c:v>
                      </c:pt>
                      <c:pt idx="1">
                        <c:v>25</c:v>
                      </c:pt>
                      <c:pt idx="2">
                        <c:v>23</c:v>
                      </c:pt>
                      <c:pt idx="3">
                        <c:v>22</c:v>
                      </c:pt>
                      <c:pt idx="4">
                        <c:v>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E32-F547-A4FB-C166B362B5F7}"/>
                  </c:ext>
                </c:extLst>
              </c15:ser>
            </c15:filteredLineSeries>
          </c:ext>
        </c:extLst>
      </c:lineChart>
      <c:dateAx>
        <c:axId val="345777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80664"/>
        <c:crosses val="autoZero"/>
        <c:auto val="0"/>
        <c:lblOffset val="100"/>
        <c:baseTimeUnit val="days"/>
      </c:dateAx>
      <c:valAx>
        <c:axId val="34578066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Faculty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4577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Sheet1!$C$9</c:f>
              <c:strCache>
                <c:ptCount val="1"/>
                <c:pt idx="0">
                  <c:v>Tenure Track Minority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Sheet1!$C$10:$C$14</c:f>
              <c:numCache>
                <c:formatCode>0.00%</c:formatCode>
                <c:ptCount val="5"/>
                <c:pt idx="0">
                  <c:v>0.21875</c:v>
                </c:pt>
                <c:pt idx="1">
                  <c:v>0.21276595744680851</c:v>
                </c:pt>
                <c:pt idx="2">
                  <c:v>0.22826086956521738</c:v>
                </c:pt>
                <c:pt idx="3">
                  <c:v>0.24210526315789474</c:v>
                </c:pt>
                <c:pt idx="4">
                  <c:v>0.22580645161290322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C780-F343-B623-690F5CAAE098}"/>
            </c:ext>
          </c:extLst>
        </c:ser>
        <c:ser>
          <c:idx val="4"/>
          <c:order val="4"/>
          <c:tx>
            <c:strRef>
              <c:f>Sheet1!$E$9</c:f>
              <c:strCache>
                <c:ptCount val="1"/>
                <c:pt idx="0">
                  <c:v>Non Tenure Track Minority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Sheet1!$E$10:$E$14</c:f>
              <c:numCache>
                <c:formatCode>0.00%</c:formatCode>
                <c:ptCount val="5"/>
                <c:pt idx="0">
                  <c:v>6.6225165562913907E-3</c:v>
                </c:pt>
                <c:pt idx="1">
                  <c:v>5.8479532163742687E-3</c:v>
                </c:pt>
                <c:pt idx="2">
                  <c:v>0</c:v>
                </c:pt>
                <c:pt idx="3">
                  <c:v>0</c:v>
                </c:pt>
                <c:pt idx="4">
                  <c:v>0.14285714285714285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C780-F343-B623-690F5CAAE098}"/>
            </c:ext>
          </c:extLst>
        </c:ser>
        <c:ser>
          <c:idx val="6"/>
          <c:order val="6"/>
          <c:tx>
            <c:strRef>
              <c:f>Sheet1!$G$9</c:f>
              <c:strCache>
                <c:ptCount val="1"/>
                <c:pt idx="0">
                  <c:v>Research Sci Minority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Sheet1!$A$10:$A$14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Sheet1!$G$10:$G$14</c:f>
              <c:numCache>
                <c:formatCode>0.00%</c:formatCode>
                <c:ptCount val="5"/>
                <c:pt idx="0">
                  <c:v>6.6666666666666666E-2</c:v>
                </c:pt>
                <c:pt idx="1">
                  <c:v>7.1428571428571425E-2</c:v>
                </c:pt>
                <c:pt idx="2">
                  <c:v>0.125</c:v>
                </c:pt>
                <c:pt idx="3">
                  <c:v>0.125</c:v>
                </c:pt>
                <c:pt idx="4">
                  <c:v>0.14285714285714285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780-F343-B623-690F5CAAE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777712"/>
        <c:axId val="3457806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780-F343-B623-690F5CAAE098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Sheet1!$B$9</c15:sqref>
                        </c15:formulaRef>
                      </c:ext>
                    </c:extLst>
                    <c:strCache>
                      <c:ptCount val="1"/>
                      <c:pt idx="0">
                        <c:v>Tenure Track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Sheet1!$B$10:$B$14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96</c:v>
                      </c:pt>
                      <c:pt idx="1">
                        <c:v>94</c:v>
                      </c:pt>
                      <c:pt idx="2">
                        <c:v>92</c:v>
                      </c:pt>
                      <c:pt idx="3">
                        <c:v>95</c:v>
                      </c:pt>
                      <c:pt idx="4">
                        <c:v>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780-F343-B623-690F5CAAE09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Sheet1!$D$9</c15:sqref>
                        </c15:formulaRef>
                      </c:ext>
                    </c:extLst>
                    <c:strCache>
                      <c:ptCount val="1"/>
                      <c:pt idx="0">
                        <c:v>Non-Tenure Track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Sheet1!$D$10:$D$14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15</c:v>
                      </c:pt>
                      <c:pt idx="1">
                        <c:v>17</c:v>
                      </c:pt>
                      <c:pt idx="2">
                        <c:v>15</c:v>
                      </c:pt>
                      <c:pt idx="3">
                        <c:v>14</c:v>
                      </c:pt>
                      <c:pt idx="4">
                        <c:v>14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780-F343-B623-690F5CAAE09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Sheet1!$F$9</c15:sqref>
                        </c15:formulaRef>
                      </c:ext>
                    </c:extLst>
                    <c:strCache>
                      <c:ptCount val="1"/>
                      <c:pt idx="0">
                        <c:v>Research Scientist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Sheet1!$F$10:$F$14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15</c:v>
                      </c:pt>
                      <c:pt idx="1">
                        <c:v>14</c:v>
                      </c:pt>
                      <c:pt idx="2">
                        <c:v>16</c:v>
                      </c:pt>
                      <c:pt idx="3">
                        <c:v>16</c:v>
                      </c:pt>
                      <c:pt idx="4">
                        <c:v>14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780-F343-B623-690F5CAAE09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Sheet1!$H$9</c15:sqref>
                        </c15:formulaRef>
                      </c:ext>
                    </c:extLst>
                    <c:strCache>
                      <c:ptCount val="1"/>
                      <c:pt idx="0">
                        <c:v>Total Faculty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solidFill>
                      <a:schemeClr val="accent5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Sheet1!$H$10:$H$14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126</c:v>
                      </c:pt>
                      <c:pt idx="1">
                        <c:v>125</c:v>
                      </c:pt>
                      <c:pt idx="2">
                        <c:v>123</c:v>
                      </c:pt>
                      <c:pt idx="3">
                        <c:v>125</c:v>
                      </c:pt>
                      <c:pt idx="4">
                        <c:v>121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780-F343-B623-690F5CAAE098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Sheet1!$I$9</c15:sqref>
                        </c15:formulaRef>
                      </c:ext>
                    </c:extLst>
                    <c:strCache>
                      <c:ptCount val="1"/>
                      <c:pt idx="0">
                        <c:v>Total Minority Faculty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Sheet1!$I$10:$I$14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23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25</c:v>
                      </c:pt>
                      <c:pt idx="4">
                        <c:v>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780-F343-B623-690F5CAAE098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Sheet1!$J$9</c15:sqref>
                        </c15:formulaRef>
                      </c:ext>
                    </c:extLst>
                    <c:strCache>
                      <c:ptCount val="1"/>
                      <c:pt idx="0">
                        <c:v>% Minority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Sheet1!$A$10:$A$14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Sheet1!$J$10:$J$14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0.18253968253968253</c:v>
                      </c:pt>
                      <c:pt idx="1">
                        <c:v>0.17599999999999999</c:v>
                      </c:pt>
                      <c:pt idx="2">
                        <c:v>0.18699186991869918</c:v>
                      </c:pt>
                      <c:pt idx="3">
                        <c:v>0.2</c:v>
                      </c:pt>
                      <c:pt idx="4">
                        <c:v>0.20661157024793389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780-F343-B623-690F5CAAE098}"/>
                  </c:ext>
                </c:extLst>
              </c15:ser>
            </c15:filteredBarSeries>
          </c:ext>
        </c:extLst>
      </c:barChart>
      <c:dateAx>
        <c:axId val="345777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80664"/>
        <c:crosses val="autoZero"/>
        <c:auto val="0"/>
        <c:lblOffset val="100"/>
        <c:baseTimeUnit val="days"/>
      </c:dateAx>
      <c:valAx>
        <c:axId val="34578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Faculty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7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Sheet1!$B$16</c:f>
              <c:strCache>
                <c:ptCount val="1"/>
                <c:pt idx="0">
                  <c:v>Full Professor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Sheet1!$A$17:$A$21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Sheet1!$B$17:$B$21</c:f>
              <c:numCache>
                <c:formatCode>General</c:formatCode>
                <c:ptCount val="5"/>
                <c:pt idx="0">
                  <c:v>37</c:v>
                </c:pt>
                <c:pt idx="1">
                  <c:v>37</c:v>
                </c:pt>
                <c:pt idx="2">
                  <c:v>33</c:v>
                </c:pt>
                <c:pt idx="3">
                  <c:v>32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17-E84A-95AD-F2817DE713F0}"/>
            </c:ext>
          </c:extLst>
        </c:ser>
        <c:ser>
          <c:idx val="3"/>
          <c:order val="3"/>
          <c:tx>
            <c:strRef>
              <c:f>Sheet1!$D$16</c:f>
              <c:strCache>
                <c:ptCount val="1"/>
                <c:pt idx="0">
                  <c:v>Associate Professor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Sheet1!$A$17:$A$21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Sheet1!$D$17:$D$21</c:f>
              <c:numCache>
                <c:formatCode>General</c:formatCode>
                <c:ptCount val="5"/>
                <c:pt idx="0">
                  <c:v>43</c:v>
                </c:pt>
                <c:pt idx="1">
                  <c:v>45</c:v>
                </c:pt>
                <c:pt idx="2">
                  <c:v>45</c:v>
                </c:pt>
                <c:pt idx="3">
                  <c:v>47</c:v>
                </c:pt>
                <c:pt idx="4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17-E84A-95AD-F2817DE713F0}"/>
            </c:ext>
          </c:extLst>
        </c:ser>
        <c:ser>
          <c:idx val="5"/>
          <c:order val="5"/>
          <c:tx>
            <c:strRef>
              <c:f>Sheet1!$F$16</c:f>
              <c:strCache>
                <c:ptCount val="1"/>
                <c:pt idx="0">
                  <c:v>Assistant Professor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Sheet1!$A$17:$A$21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Sheet1!$F$17:$F$21</c:f>
              <c:numCache>
                <c:formatCode>General</c:formatCode>
                <c:ptCount val="5"/>
                <c:pt idx="0">
                  <c:v>16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17-E84A-95AD-F2817DE713F0}"/>
            </c:ext>
          </c:extLst>
        </c:ser>
        <c:ser>
          <c:idx val="7"/>
          <c:order val="7"/>
          <c:tx>
            <c:strRef>
              <c:f>Sheet1!$H$16</c:f>
              <c:strCache>
                <c:ptCount val="1"/>
                <c:pt idx="0">
                  <c:v>Clinical/ Lecturer</c:v>
                </c:pt>
              </c:strCache>
            </c:strRef>
          </c:tx>
          <c:spPr>
            <a:ln w="19050" cap="rnd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Sheet1!$A$17:$A$21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Sheet1!$H$17:$H$21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15</c:v>
                </c:pt>
                <c:pt idx="3">
                  <c:v>14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17-E84A-95AD-F2817DE713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9366928"/>
        <c:axId val="3293675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Sheet1!$A$16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7217-E84A-95AD-F2817DE713F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Sheet1!$C$16</c15:sqref>
                        </c15:formulaRef>
                      </c:ext>
                    </c:extLst>
                    <c:strCache>
                      <c:ptCount val="1"/>
                      <c:pt idx="0">
                        <c:v>Minority Full Prof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3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Sheet1!$C$17:$C$21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8.1081081081081086E-2</c:v>
                      </c:pt>
                      <c:pt idx="1">
                        <c:v>5.4054054054054057E-2</c:v>
                      </c:pt>
                      <c:pt idx="2">
                        <c:v>9.0909090909090912E-2</c:v>
                      </c:pt>
                      <c:pt idx="3">
                        <c:v>9.375E-2</c:v>
                      </c:pt>
                      <c:pt idx="4">
                        <c:v>8.8235294117647065E-2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217-E84A-95AD-F2817DE713F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Sheet1!$E$16</c15:sqref>
                        </c15:formulaRef>
                      </c:ext>
                    </c:extLst>
                    <c:strCache>
                      <c:ptCount val="1"/>
                      <c:pt idx="0">
                        <c:v>Minority Assoc Prof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5"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Sheet1!$E$17:$E$21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0.34883720930232559</c:v>
                      </c:pt>
                      <c:pt idx="1">
                        <c:v>0.35555555555555557</c:v>
                      </c:pt>
                      <c:pt idx="2">
                        <c:v>0.33333333333333331</c:v>
                      </c:pt>
                      <c:pt idx="3">
                        <c:v>0.34042553191489361</c:v>
                      </c:pt>
                      <c:pt idx="4">
                        <c:v>0.31111111111111112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217-E84A-95AD-F2817DE713F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Sheet1!$G$16</c15:sqref>
                        </c15:formulaRef>
                      </c:ext>
                    </c:extLst>
                    <c:strCache>
                      <c:ptCount val="1"/>
                      <c:pt idx="0">
                        <c:v>Minority Asst Prof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>
                        <a:lumMod val="60000"/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1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Sheet1!$G$17:$G$21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0.1875</c:v>
                      </c:pt>
                      <c:pt idx="1">
                        <c:v>0.16666666666666666</c:v>
                      </c:pt>
                      <c:pt idx="2">
                        <c:v>0.21428571428571427</c:v>
                      </c:pt>
                      <c:pt idx="3">
                        <c:v>0.25</c:v>
                      </c:pt>
                      <c:pt idx="4">
                        <c:v>0.2857142857142857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217-E84A-95AD-F2817DE713F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Sheet1!$I$16</c15:sqref>
                        </c15:formulaRef>
                      </c:ext>
                    </c:extLst>
                    <c:strCache>
                      <c:ptCount val="1"/>
                      <c:pt idx="0">
                        <c:v>Minority Clin/ Lec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3">
                        <a:lumMod val="60000"/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3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Sheet1!$I$17:$I$21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6.6666666666666666E-2</c:v>
                      </c:pt>
                      <c:pt idx="1">
                        <c:v>5.8823529411764705E-2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0.14285714285714285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217-E84A-95AD-F2817DE713F0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Sheet1!$K$16</c15:sqref>
                        </c15:formulaRef>
                      </c:ext>
                    </c:extLst>
                    <c:strCache>
                      <c:ptCount val="1"/>
                      <c:pt idx="0">
                        <c:v>Minority Reseach Sci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5">
                        <a:lumMod val="60000"/>
                        <a:shade val="95000"/>
                        <a:satMod val="105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l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accent5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Sheet1!$K$17:$K$21</c15:sqref>
                        </c15:formulaRef>
                      </c:ext>
                    </c:extLst>
                    <c:numCache>
                      <c:formatCode>0.00%</c:formatCode>
                      <c:ptCount val="5"/>
                      <c:pt idx="0">
                        <c:v>6.6666666666666666E-2</c:v>
                      </c:pt>
                      <c:pt idx="1">
                        <c:v>7.1428571428571425E-2</c:v>
                      </c:pt>
                      <c:pt idx="2">
                        <c:v>0.125</c:v>
                      </c:pt>
                      <c:pt idx="3">
                        <c:v>0.125</c:v>
                      </c:pt>
                      <c:pt idx="4">
                        <c:v>0.125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217-E84A-95AD-F2817DE713F0}"/>
                  </c:ext>
                </c:extLst>
              </c15:ser>
            </c15:filteredLineSeries>
          </c:ext>
        </c:extLst>
      </c:lineChart>
      <c:catAx>
        <c:axId val="32936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67584"/>
        <c:crosses val="autoZero"/>
        <c:auto val="1"/>
        <c:lblAlgn val="ctr"/>
        <c:lblOffset val="100"/>
        <c:noMultiLvlLbl val="0"/>
      </c:catAx>
      <c:valAx>
        <c:axId val="329367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936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'Student Demographics'!$K$11</c:f>
              <c:strCache>
                <c:ptCount val="1"/>
                <c:pt idx="0">
                  <c:v>White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Demographics'!$L$11:$P$11</c:f>
              <c:numCache>
                <c:formatCode>General</c:formatCode>
                <c:ptCount val="5"/>
                <c:pt idx="0">
                  <c:v>781</c:v>
                </c:pt>
                <c:pt idx="1">
                  <c:v>730</c:v>
                </c:pt>
                <c:pt idx="2">
                  <c:v>721</c:v>
                </c:pt>
                <c:pt idx="3">
                  <c:v>859</c:v>
                </c:pt>
                <c:pt idx="4">
                  <c:v>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62-594B-A8CA-D49F553BFCB2}"/>
            </c:ext>
          </c:extLst>
        </c:ser>
        <c:ser>
          <c:idx val="1"/>
          <c:order val="1"/>
          <c:tx>
            <c:strRef>
              <c:f>'Student Demographics'!$K$12</c:f>
              <c:strCache>
                <c:ptCount val="1"/>
                <c:pt idx="0">
                  <c:v>Non-US Citizen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Demographics'!$L$12:$P$12</c:f>
              <c:numCache>
                <c:formatCode>General</c:formatCode>
                <c:ptCount val="5"/>
                <c:pt idx="0">
                  <c:v>207</c:v>
                </c:pt>
                <c:pt idx="1">
                  <c:v>209</c:v>
                </c:pt>
                <c:pt idx="2">
                  <c:v>205</c:v>
                </c:pt>
                <c:pt idx="3">
                  <c:v>205</c:v>
                </c:pt>
                <c:pt idx="4">
                  <c:v>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62-594B-A8CA-D49F553BFCB2}"/>
            </c:ext>
          </c:extLst>
        </c:ser>
        <c:ser>
          <c:idx val="2"/>
          <c:order val="2"/>
          <c:tx>
            <c:strRef>
              <c:f>'Student Demographics'!$K$13</c:f>
              <c:strCache>
                <c:ptCount val="1"/>
                <c:pt idx="0">
                  <c:v>Black/African American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Demographics'!$L$13:$P$13</c:f>
              <c:numCache>
                <c:formatCode>General</c:formatCode>
                <c:ptCount val="5"/>
                <c:pt idx="0">
                  <c:v>74</c:v>
                </c:pt>
                <c:pt idx="1">
                  <c:v>73</c:v>
                </c:pt>
                <c:pt idx="2">
                  <c:v>89</c:v>
                </c:pt>
                <c:pt idx="3">
                  <c:v>117</c:v>
                </c:pt>
                <c:pt idx="4">
                  <c:v>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62-594B-A8CA-D49F553BFCB2}"/>
            </c:ext>
          </c:extLst>
        </c:ser>
        <c:ser>
          <c:idx val="3"/>
          <c:order val="3"/>
          <c:tx>
            <c:strRef>
              <c:f>'Student Demographics'!$K$14</c:f>
              <c:strCache>
                <c:ptCount val="1"/>
                <c:pt idx="0">
                  <c:v>Hispanic/Latinx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Demographics'!$L$14:$P$14</c:f>
              <c:numCache>
                <c:formatCode>General</c:formatCode>
                <c:ptCount val="5"/>
                <c:pt idx="0">
                  <c:v>48</c:v>
                </c:pt>
                <c:pt idx="1">
                  <c:v>47</c:v>
                </c:pt>
                <c:pt idx="2">
                  <c:v>49</c:v>
                </c:pt>
                <c:pt idx="3">
                  <c:v>62</c:v>
                </c:pt>
                <c:pt idx="4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62-594B-A8CA-D49F553BFCB2}"/>
            </c:ext>
          </c:extLst>
        </c:ser>
        <c:ser>
          <c:idx val="4"/>
          <c:order val="4"/>
          <c:tx>
            <c:strRef>
              <c:f>'Student Demographics'!$K$15</c:f>
              <c:strCache>
                <c:ptCount val="1"/>
                <c:pt idx="0">
                  <c:v>Asian</c:v>
                </c:pt>
              </c:strCache>
            </c:strRef>
          </c:tx>
          <c:spPr>
            <a:ln w="19050" cap="rnd" cmpd="sng" algn="ctr">
              <a:solidFill>
                <a:schemeClr val="accent5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Demographics'!$L$15:$P$15</c:f>
              <c:numCache>
                <c:formatCode>General</c:formatCode>
                <c:ptCount val="5"/>
                <c:pt idx="0">
                  <c:v>37</c:v>
                </c:pt>
                <c:pt idx="1">
                  <c:v>38</c:v>
                </c:pt>
                <c:pt idx="2">
                  <c:v>40</c:v>
                </c:pt>
                <c:pt idx="3">
                  <c:v>55</c:v>
                </c:pt>
                <c:pt idx="4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62-594B-A8CA-D49F553BFCB2}"/>
            </c:ext>
          </c:extLst>
        </c:ser>
        <c:ser>
          <c:idx val="5"/>
          <c:order val="5"/>
          <c:tx>
            <c:strRef>
              <c:f>'Student Demographics'!$K$16</c:f>
              <c:strCache>
                <c:ptCount val="1"/>
                <c:pt idx="0">
                  <c:v>Two or More Races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Demographics'!$L$16:$P$16</c:f>
              <c:numCache>
                <c:formatCode>General</c:formatCode>
                <c:ptCount val="5"/>
                <c:pt idx="0">
                  <c:v>20</c:v>
                </c:pt>
                <c:pt idx="1">
                  <c:v>25</c:v>
                </c:pt>
                <c:pt idx="2">
                  <c:v>23</c:v>
                </c:pt>
                <c:pt idx="3">
                  <c:v>29</c:v>
                </c:pt>
                <c:pt idx="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62-594B-A8CA-D49F553BFCB2}"/>
            </c:ext>
          </c:extLst>
        </c:ser>
        <c:ser>
          <c:idx val="6"/>
          <c:order val="6"/>
          <c:tx>
            <c:strRef>
              <c:f>'Student Demographics'!$K$17</c:f>
              <c:strCache>
                <c:ptCount val="1"/>
                <c:pt idx="0">
                  <c:v>Native Hawaiian/Pacific Island/American Indian/Alaska Native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'Student Demographics'!$L$10:$P$10</c:f>
              <c:strCache>
                <c:ptCount val="5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</c:strCache>
            </c:strRef>
          </c:cat>
          <c:val>
            <c:numRef>
              <c:f>'Student Demographics'!$L$17:$P$17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D62-594B-A8CA-D49F553BFC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07109600"/>
        <c:axId val="777884752"/>
      </c:lineChart>
      <c:catAx>
        <c:axId val="80710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884752"/>
        <c:crosses val="autoZero"/>
        <c:auto val="1"/>
        <c:lblAlgn val="ctr"/>
        <c:lblOffset val="100"/>
        <c:noMultiLvlLbl val="0"/>
      </c:catAx>
      <c:valAx>
        <c:axId val="777884752"/>
        <c:scaling>
          <c:orientation val="minMax"/>
          <c:max val="900"/>
        </c:scaling>
        <c:delete val="1"/>
        <c:axPos val="l"/>
        <c:numFmt formatCode="General" sourceLinked="1"/>
        <c:majorTickMark val="none"/>
        <c:minorTickMark val="none"/>
        <c:tickLblPos val="nextTo"/>
        <c:crossAx val="80710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32974640132417"/>
          <c:y val="9.6937844961356268E-2"/>
          <c:w val="0.26781186795897866"/>
          <c:h val="0.903062155038643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270273667044393E-2"/>
          <c:y val="4.1431261770244823E-2"/>
          <c:w val="0.80798884405484583"/>
          <c:h val="0.87122410546139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'Fall 2018 by Degree and Dept'!$B$1</c:f>
              <c:strCache>
                <c:ptCount val="1"/>
                <c:pt idx="0">
                  <c:v>C&amp;I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'Fall 2018 by Degree and Dept'!$A$2:$A$6</c:f>
              <c:strCache>
                <c:ptCount val="5"/>
                <c:pt idx="0">
                  <c:v>Cert</c:v>
                </c:pt>
                <c:pt idx="1">
                  <c:v>MSED</c:v>
                </c:pt>
                <c:pt idx="2">
                  <c:v>EdS</c:v>
                </c:pt>
                <c:pt idx="3">
                  <c:v>EdD</c:v>
                </c:pt>
                <c:pt idx="4">
                  <c:v>PhD</c:v>
                </c:pt>
              </c:strCache>
            </c:strRef>
          </c:cat>
          <c:val>
            <c:numRef>
              <c:f>'Fall 2018 by Degree and Dept'!$B$2:$B$6</c:f>
              <c:numCache>
                <c:formatCode>General</c:formatCode>
                <c:ptCount val="5"/>
                <c:pt idx="0">
                  <c:v>0</c:v>
                </c:pt>
                <c:pt idx="1">
                  <c:v>51</c:v>
                </c:pt>
                <c:pt idx="2">
                  <c:v>0</c:v>
                </c:pt>
                <c:pt idx="3">
                  <c:v>7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F-E943-B4E4-8AC4730E072D}"/>
            </c:ext>
          </c:extLst>
        </c:ser>
        <c:ser>
          <c:idx val="1"/>
          <c:order val="1"/>
          <c:tx>
            <c:strRef>
              <c:f>'Fall 2018 by Degree and Dept'!$C$1</c:f>
              <c:strCache>
                <c:ptCount val="1"/>
                <c:pt idx="0">
                  <c:v>CEP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'Fall 2018 by Degree and Dept'!$A$2:$A$6</c:f>
              <c:strCache>
                <c:ptCount val="5"/>
                <c:pt idx="0">
                  <c:v>Cert</c:v>
                </c:pt>
                <c:pt idx="1">
                  <c:v>MSED</c:v>
                </c:pt>
                <c:pt idx="2">
                  <c:v>EdS</c:v>
                </c:pt>
                <c:pt idx="3">
                  <c:v>EdD</c:v>
                </c:pt>
                <c:pt idx="4">
                  <c:v>PhD</c:v>
                </c:pt>
              </c:strCache>
            </c:strRef>
          </c:cat>
          <c:val>
            <c:numRef>
              <c:f>'Fall 2018 by Degree and Dept'!$C$2:$C$6</c:f>
              <c:numCache>
                <c:formatCode>General</c:formatCode>
                <c:ptCount val="5"/>
                <c:pt idx="0">
                  <c:v>3</c:v>
                </c:pt>
                <c:pt idx="1">
                  <c:v>58</c:v>
                </c:pt>
                <c:pt idx="2">
                  <c:v>13</c:v>
                </c:pt>
                <c:pt idx="3">
                  <c:v>0</c:v>
                </c:pt>
                <c:pt idx="4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2F-E943-B4E4-8AC4730E072D}"/>
            </c:ext>
          </c:extLst>
        </c:ser>
        <c:ser>
          <c:idx val="2"/>
          <c:order val="2"/>
          <c:tx>
            <c:strRef>
              <c:f>'Fall 2018 by Degree and Dept'!$D$1</c:f>
              <c:strCache>
                <c:ptCount val="1"/>
                <c:pt idx="0">
                  <c:v>ELPS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'Fall 2018 by Degree and Dept'!$A$2:$A$6</c:f>
              <c:strCache>
                <c:ptCount val="5"/>
                <c:pt idx="0">
                  <c:v>Cert</c:v>
                </c:pt>
                <c:pt idx="1">
                  <c:v>MSED</c:v>
                </c:pt>
                <c:pt idx="2">
                  <c:v>EdS</c:v>
                </c:pt>
                <c:pt idx="3">
                  <c:v>EdD</c:v>
                </c:pt>
                <c:pt idx="4">
                  <c:v>PhD</c:v>
                </c:pt>
              </c:strCache>
            </c:strRef>
          </c:cat>
          <c:val>
            <c:numRef>
              <c:f>'Fall 2018 by Degree and Dept'!$D$2:$D$6</c:f>
              <c:numCache>
                <c:formatCode>General</c:formatCode>
                <c:ptCount val="5"/>
                <c:pt idx="0">
                  <c:v>49</c:v>
                </c:pt>
                <c:pt idx="1">
                  <c:v>135</c:v>
                </c:pt>
                <c:pt idx="2">
                  <c:v>0</c:v>
                </c:pt>
                <c:pt idx="3">
                  <c:v>62</c:v>
                </c:pt>
                <c:pt idx="4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2F-E943-B4E4-8AC4730E072D}"/>
            </c:ext>
          </c:extLst>
        </c:ser>
        <c:ser>
          <c:idx val="3"/>
          <c:order val="3"/>
          <c:tx>
            <c:strRef>
              <c:f>'Fall 2018 by Degree and Dept'!$E$1</c:f>
              <c:strCache>
                <c:ptCount val="1"/>
                <c:pt idx="0">
                  <c:v>IST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'Fall 2018 by Degree and Dept'!$A$2:$A$6</c:f>
              <c:strCache>
                <c:ptCount val="5"/>
                <c:pt idx="0">
                  <c:v>Cert</c:v>
                </c:pt>
                <c:pt idx="1">
                  <c:v>MSED</c:v>
                </c:pt>
                <c:pt idx="2">
                  <c:v>EdS</c:v>
                </c:pt>
                <c:pt idx="3">
                  <c:v>EdD</c:v>
                </c:pt>
                <c:pt idx="4">
                  <c:v>PhD</c:v>
                </c:pt>
              </c:strCache>
            </c:strRef>
          </c:cat>
          <c:val>
            <c:numRef>
              <c:f>'Fall 2018 by Degree and Dept'!$E$2:$E$6</c:f>
              <c:numCache>
                <c:formatCode>General</c:formatCode>
                <c:ptCount val="5"/>
                <c:pt idx="0">
                  <c:v>20</c:v>
                </c:pt>
                <c:pt idx="1">
                  <c:v>73</c:v>
                </c:pt>
                <c:pt idx="2">
                  <c:v>0</c:v>
                </c:pt>
                <c:pt idx="3">
                  <c:v>83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2F-E943-B4E4-8AC4730E072D}"/>
            </c:ext>
          </c:extLst>
        </c:ser>
        <c:ser>
          <c:idx val="4"/>
          <c:order val="4"/>
          <c:tx>
            <c:strRef>
              <c:f>'Fall 2018 by Degree and Dept'!$F$1</c:f>
              <c:strCache>
                <c:ptCount val="1"/>
                <c:pt idx="0">
                  <c:v>LCLE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'Fall 2018 by Degree and Dept'!$A$2:$A$6</c:f>
              <c:strCache>
                <c:ptCount val="5"/>
                <c:pt idx="0">
                  <c:v>Cert</c:v>
                </c:pt>
                <c:pt idx="1">
                  <c:v>MSED</c:v>
                </c:pt>
                <c:pt idx="2">
                  <c:v>EdS</c:v>
                </c:pt>
                <c:pt idx="3">
                  <c:v>EdD</c:v>
                </c:pt>
                <c:pt idx="4">
                  <c:v>PhD</c:v>
                </c:pt>
              </c:strCache>
            </c:strRef>
          </c:cat>
          <c:val>
            <c:numRef>
              <c:f>'Fall 2018 by Degree and Dept'!$F$2:$F$6</c:f>
              <c:numCache>
                <c:formatCode>General</c:formatCode>
                <c:ptCount val="5"/>
                <c:pt idx="0">
                  <c:v>17</c:v>
                </c:pt>
                <c:pt idx="1">
                  <c:v>45</c:v>
                </c:pt>
                <c:pt idx="2">
                  <c:v>0</c:v>
                </c:pt>
                <c:pt idx="3">
                  <c:v>63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2F-E943-B4E4-8AC4730E0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8611920"/>
        <c:axId val="779116576"/>
      </c:barChart>
      <c:catAx>
        <c:axId val="80861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116576"/>
        <c:crosses val="autoZero"/>
        <c:auto val="1"/>
        <c:lblAlgn val="ctr"/>
        <c:lblOffset val="100"/>
        <c:noMultiLvlLbl val="0"/>
      </c:catAx>
      <c:valAx>
        <c:axId val="77911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861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589883117002546"/>
          <c:y val="0.17918798285807494"/>
          <c:w val="7.4368582496058433E-2"/>
          <c:h val="0.479665465545620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0.90382</cdr:x>
      <cdr:y>0.40246</cdr:y>
    </cdr:from>
    <cdr:to>
      <cdr:x>0.96342</cdr:x>
      <cdr:y>0.45211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FD92BCB-5CA9-8541-B6CD-DF2B62D27A79}"/>
            </a:ext>
          </a:extLst>
        </cdr:cNvPr>
        <cdr:cNvSpPr/>
      </cdr:nvSpPr>
      <cdr:spPr>
        <a:xfrm xmlns:a="http://schemas.openxmlformats.org/drawingml/2006/main">
          <a:off x="7190135" y="1235234"/>
          <a:ext cx="474133" cy="1524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0.93255</cdr:x>
      <cdr:y>0.47694</cdr:y>
    </cdr:from>
    <cdr:to>
      <cdr:x>0.98575</cdr:x>
      <cdr:y>0.52107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FC071D34-FB61-5948-B830-22E9E44892F5}"/>
            </a:ext>
          </a:extLst>
        </cdr:cNvPr>
        <cdr:cNvSpPr/>
      </cdr:nvSpPr>
      <cdr:spPr>
        <a:xfrm xmlns:a="http://schemas.openxmlformats.org/drawingml/2006/main">
          <a:off x="7418735" y="1463834"/>
          <a:ext cx="423151" cy="1354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0.89956</cdr:x>
      <cdr:y>0.54314</cdr:y>
    </cdr:from>
    <cdr:to>
      <cdr:x>0.95597</cdr:x>
      <cdr:y>0.5928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201CB9C3-5011-234A-ABD5-7457F9C4BC47}"/>
            </a:ext>
          </a:extLst>
        </cdr:cNvPr>
        <cdr:cNvSpPr/>
      </cdr:nvSpPr>
      <cdr:spPr>
        <a:xfrm xmlns:a="http://schemas.openxmlformats.org/drawingml/2006/main">
          <a:off x="7156268" y="1667034"/>
          <a:ext cx="448733" cy="1524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859BD-4604-2843-976C-9F2DEE3C79DB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4456-6A4C-DF40-836A-7ED7CB72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08F45-8DB7-E449-85E4-EC04F96DF3AA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6D261-4ACC-5E49-97C5-9D8FD2D9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6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6F79-42C9-4C4B-97FE-2CECFF936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C5849-2012-E84B-A370-6CF7A7203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8F6A-9C55-FC4D-AB69-759B6825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5C624-F9E0-EF49-882D-068EDF28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B6979-4031-8045-9738-3792B993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5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4BF7-7CAC-2442-B471-7D7D8371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BEA9F-2084-7945-996E-732A66A28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2EB7F-27CB-0140-AE04-F13FC717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919EC-280B-074F-9245-59F36006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72DF-61EC-0645-9A5D-80BDFA40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2E739-3A4D-4D42-9B99-4826037DE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347D5-5DBB-8C43-BA9C-C19C77F29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5A23F-FBEA-394C-A20A-B3A425C4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E2EC-09E0-6D43-9FD7-99B63D6A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E2DB7-61C6-D348-BAD6-F986C061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7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33304" y="-648376"/>
            <a:ext cx="733465" cy="2367520"/>
            <a:chOff x="685136" y="-246616"/>
            <a:chExt cx="733465" cy="2367520"/>
          </a:xfrm>
        </p:grpSpPr>
        <p:sp>
          <p:nvSpPr>
            <p:cNvPr id="6" name="Rectangle 5"/>
            <p:cNvSpPr/>
            <p:nvPr userDrawn="1"/>
          </p:nvSpPr>
          <p:spPr>
            <a:xfrm>
              <a:off x="685136" y="-246616"/>
              <a:ext cx="733465" cy="23675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8" y="1380149"/>
              <a:ext cx="489120" cy="6208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2903" y="2766523"/>
            <a:ext cx="7734221" cy="111449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000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0694" y="4709821"/>
            <a:ext cx="7734222" cy="277654"/>
          </a:xfrm>
        </p:spPr>
        <p:txBody>
          <a:bodyPr anchor="ctr">
            <a:noAutofit/>
          </a:bodyPr>
          <a:lstStyle>
            <a:lvl1pPr marL="0" indent="0">
              <a:buNone/>
              <a:defRPr sz="1100" b="1" spc="8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INDIANA UNIVERSITY SCHOOL OF EDUCATION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0694" y="2443859"/>
            <a:ext cx="7734222" cy="252412"/>
          </a:xfrm>
        </p:spPr>
        <p:txBody>
          <a:bodyPr anchor="ctr">
            <a:noAutofit/>
          </a:bodyPr>
          <a:lstStyle>
            <a:lvl1pPr marL="0" indent="0">
              <a:buNone/>
              <a:defRPr sz="18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SCHOOL, DEPARTMENT, OR UNIT</a:t>
            </a:r>
          </a:p>
        </p:txBody>
      </p:sp>
    </p:spTree>
    <p:extLst>
      <p:ext uri="{BB962C8B-B14F-4D97-AF65-F5344CB8AC3E}">
        <p14:creationId xmlns:p14="http://schemas.microsoft.com/office/powerpoint/2010/main" val="225539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51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SCHOOL</a:t>
              </a:r>
              <a:r>
                <a:rPr lang="en-US" sz="900" baseline="0" dirty="0">
                  <a:solidFill>
                    <a:srgbClr val="FFFFFF"/>
                  </a:solidFill>
                </a:rPr>
                <a:t> OF EDUCATION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19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032786"/>
            <a:ext cx="3700462" cy="252412"/>
          </a:xfrm>
        </p:spPr>
        <p:txBody>
          <a:bodyPr anchor="ctr">
            <a:noAutofit/>
          </a:bodyPr>
          <a:lstStyle>
            <a:lvl1pPr marL="0" indent="0">
              <a:buNone/>
              <a:defRPr sz="14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4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3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8" y="0"/>
            <a:ext cx="3570941" cy="51435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5303" y="4661517"/>
            <a:ext cx="387197" cy="528963"/>
            <a:chOff x="635303" y="4661517"/>
            <a:chExt cx="387197" cy="52896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8" y="759070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8" y="1630404"/>
            <a:ext cx="8011069" cy="2818769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+mj-lt"/>
              <a:buAutoNum type="arabicPeriod"/>
              <a:defRPr sz="1800" spc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SCHOOL OF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30124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64909" y="0"/>
            <a:ext cx="3570941" cy="51435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5847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5303" y="4661517"/>
            <a:ext cx="387197" cy="528963"/>
            <a:chOff x="635303" y="4661517"/>
            <a:chExt cx="38719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3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 userDrawn="1">
            <p:ph idx="1"/>
          </p:nvPr>
        </p:nvSpPr>
        <p:spPr>
          <a:xfrm>
            <a:off x="536602" y="680397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47" y="680397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31042" y="4235585"/>
            <a:ext cx="3372874" cy="922081"/>
            <a:chOff x="631042" y="4235585"/>
            <a:chExt cx="3372874" cy="92208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31042" y="4235585"/>
              <a:ext cx="536130" cy="9220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45" y="4326066"/>
              <a:ext cx="357525" cy="453783"/>
            </a:xfrm>
            <a:prstGeom prst="rect">
              <a:avLst/>
            </a:prstGeom>
          </p:spPr>
        </p:pic>
        <p:pic>
          <p:nvPicPr>
            <p:cNvPr id="14" name="Picture 13" descr="indianauniversitywhite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894" y="4313667"/>
              <a:ext cx="2630022" cy="472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66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9127-C7EC-1145-B230-F0D30625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6371B-E317-6D45-91F1-06D0453F9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0FC71-20F5-8A4A-87EC-4604C805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E08F-4144-4221-B4EA-A4999D68FD48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4DD9-6527-1F4F-B4AF-6449556C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B317-E381-8249-B586-F3427041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190C-80A4-4669-9F37-1FFD20B4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38D4-16C1-BC4E-8D50-9CA58F7B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03ED2-772C-F44B-8E99-2FEAAD6C2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8E575-2313-CA45-B703-572D4132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D55F0-6AE5-7A4B-95EF-AB4F30C1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7596-B37B-384A-9B0C-B74FFCA3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3B76-B60D-7340-A565-5F624EB9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C6F5-FBA7-774E-A45A-364503DF1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46087-FCBC-474A-A4B8-CB82C9B2B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3F2DA-93E4-2B4B-9A18-7B8EDA99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E7125-879A-5543-9B0D-F47969B6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F977-7731-F54D-89A5-099A6686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3EB3-1EA1-2D44-B237-DA274D219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288FC-B4EB-4346-9B0C-63F46F0BD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8E672-C4A5-D143-9885-D4CA3FD99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65D4E-BAC9-D548-9CC9-48EF8BDE1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77D43-DE39-4148-9DD3-11540AE0E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92EA5-FB4E-6641-ADAA-CBB7619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328BD-A9B3-C340-BBCE-71D9A35D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F86F4-04B0-3141-8694-8155BBD3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7BB3-2BDC-5049-96D8-BE8ECE90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4E6CC6-3070-F948-AC6B-191F29BD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55702-9548-6540-B038-1F77953D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737CC-E2FD-544A-BBC9-C8267557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4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B4A89-3E2B-AF4D-8DB1-49847F51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C4543-E0AD-4B41-9A86-4BC767E5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35403-EAC1-3E4B-A7BF-87F3973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3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8AD1-7F92-DF4E-9F9A-3FBCEF3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7BACD-49F4-E04B-844E-EF543957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88F55-443D-BB4A-A7C3-E7B60AAF6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DC60-2308-D34D-B4D8-C2D4114D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A5318-AF0D-324F-B955-269938D6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0DC95-B787-CC44-99E9-4A1D54B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9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8593-8628-E340-808F-93D89608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3CEDE-8D6C-534A-B68D-DCCAAAFCA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ACD0E-8DF4-E441-BA8B-3CA98C67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B0330-7EB8-6249-ACE5-6630072F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958C-DC11-2748-9075-9E02A51C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2E76C-3D8B-4F4A-97C4-9FEFCCD6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2AF53-4841-F64A-9722-C73753BE2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49D41-E5CD-C34F-A1FA-7422DDF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A5414-3A2B-DE4E-AE69-3C009D0B3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8EFA-994D-D141-B2D1-F4F72ADC52D7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62191-9BCD-4F4A-94D0-C55B87C3E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A6E27-E1A3-CE44-AEFE-AFD981E5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7E99-CDA5-9B42-A7C2-8B7D4C7F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2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  <p:sldLayoutId id="2147493491" r:id="rId12"/>
    <p:sldLayoutId id="2147493492" r:id="rId13"/>
    <p:sldLayoutId id="2147493493" r:id="rId14"/>
    <p:sldLayoutId id="2147493467" r:id="rId15"/>
    <p:sldLayoutId id="2147493457" r:id="rId16"/>
    <p:sldLayoutId id="2147493456" r:id="rId17"/>
    <p:sldLayoutId id="2147493474" r:id="rId18"/>
    <p:sldLayoutId id="2147493477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ableau.bi.iu.edu/t/prd/views/BloomingtonEnrollmentsbySchoolandMajor/MajorsbySchoolTable?:embed=y#1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316" y="790045"/>
            <a:ext cx="7734221" cy="1114494"/>
          </a:xfrm>
        </p:spPr>
        <p:txBody>
          <a:bodyPr>
            <a:normAutofit/>
          </a:bodyPr>
          <a:lstStyle/>
          <a:p>
            <a:r>
              <a:rPr lang="en-US" sz="4800" dirty="0"/>
              <a:t>School of 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6542" y="790045"/>
            <a:ext cx="7734222" cy="277654"/>
          </a:xfrm>
        </p:spPr>
        <p:txBody>
          <a:bodyPr/>
          <a:lstStyle/>
          <a:p>
            <a:r>
              <a:rPr lang="en-US" dirty="0"/>
              <a:t>INDIANA UNIVERSITY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16569" y="2686050"/>
            <a:ext cx="7734222" cy="60922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BentonSans Black" charset="0"/>
                <a:ea typeface="BentonSans Black" charset="0"/>
                <a:cs typeface="BentonSans Black" charset="0"/>
              </a:rPr>
              <a:t>Faculty Meeting</a:t>
            </a:r>
            <a:r>
              <a:rPr lang="en-US" sz="2400" b="1" dirty="0">
                <a:latin typeface="BentonSans Black" charset="0"/>
                <a:ea typeface="BentonSans Black" charset="0"/>
                <a:cs typeface="BentonSans Black" charset="0"/>
              </a:rPr>
              <a:t> </a:t>
            </a:r>
          </a:p>
          <a:p>
            <a:r>
              <a:rPr lang="en-US" sz="2400" dirty="0">
                <a:latin typeface="BentonSans Black" charset="0"/>
                <a:ea typeface="BentonSans" charset="0"/>
                <a:cs typeface="BentonSans" charset="0"/>
              </a:rPr>
              <a:t>Friday, November 9, 2018</a:t>
            </a:r>
            <a:endParaRPr lang="en-US" dirty="0">
              <a:latin typeface="BentonSans" charset="0"/>
              <a:ea typeface="BentonSans" charset="0"/>
              <a:cs typeface="Benton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33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31868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Lemuel Watson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Dean</a:t>
            </a:r>
          </a:p>
        </p:txBody>
      </p:sp>
    </p:spTree>
    <p:extLst>
      <p:ext uri="{BB962C8B-B14F-4D97-AF65-F5344CB8AC3E}">
        <p14:creationId xmlns:p14="http://schemas.microsoft.com/office/powerpoint/2010/main" val="366006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Philosophy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7027" y="1691264"/>
            <a:ext cx="8015594" cy="2810633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in treating others as I would have them treat me. </a:t>
            </a:r>
          </a:p>
          <a:p>
            <a:pPr lvl="0"/>
            <a:r>
              <a:rPr lang="en-US" dirty="0"/>
              <a:t>in the values of honesty, respect, empathy, sincerity, compassion, and care.</a:t>
            </a:r>
          </a:p>
          <a:p>
            <a:pPr lvl="0"/>
            <a:r>
              <a:rPr lang="en-US" dirty="0"/>
              <a:t>in the spirit of love and kindness.</a:t>
            </a:r>
          </a:p>
          <a:p>
            <a:pPr lvl="0"/>
            <a:r>
              <a:rPr lang="en-US" dirty="0"/>
              <a:t>in humility regardless of my accomplishments.</a:t>
            </a:r>
          </a:p>
          <a:p>
            <a:pPr lvl="0"/>
            <a:r>
              <a:rPr lang="en-US" dirty="0"/>
              <a:t>in something that is bigger than myself who guides my life and the universe.</a:t>
            </a:r>
          </a:p>
          <a:p>
            <a:pPr lvl="0"/>
            <a:r>
              <a:rPr lang="en-US" dirty="0"/>
              <a:t>that everyday is a gift, and I am grateful for it.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EA1BF-279B-6B4B-8C88-55A7931F2BC4}"/>
              </a:ext>
            </a:extLst>
          </p:cNvPr>
          <p:cNvSpPr txBox="1"/>
          <p:nvPr/>
        </p:nvSpPr>
        <p:spPr>
          <a:xfrm>
            <a:off x="529827" y="1273469"/>
            <a:ext cx="338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Believe . . . </a:t>
            </a:r>
          </a:p>
        </p:txBody>
      </p:sp>
    </p:spTree>
    <p:extLst>
      <p:ext uri="{BB962C8B-B14F-4D97-AF65-F5344CB8AC3E}">
        <p14:creationId xmlns:p14="http://schemas.microsoft.com/office/powerpoint/2010/main" val="298491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Leadership Philosophy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As a leader, it is important to listen and to employ various strategies to help people make informed and empowering decisions. </a:t>
            </a:r>
          </a:p>
          <a:p>
            <a:pPr lvl="0"/>
            <a:r>
              <a:rPr lang="en-US" dirty="0"/>
              <a:t>I also believe in the power of positive thinking and team work to address challenging obstacles. I make every attempt to inspire faculty to look for opportunity and new ways of doing things.</a:t>
            </a:r>
          </a:p>
          <a:p>
            <a:pPr lvl="0"/>
            <a:r>
              <a:rPr lang="en-US" dirty="0"/>
              <a:t>I embrace shared governance and stress that we are accountable for our actions as professionals to each other. I consider myself first among equals. </a:t>
            </a:r>
          </a:p>
          <a:p>
            <a:pPr lvl="0"/>
            <a:r>
              <a:rPr lang="en-US" dirty="0"/>
              <a:t>I believe in the democratic process and taking time to have courageous dialogs about important issues. Every voice is important and should be allowed to contribute to the discourse. </a:t>
            </a:r>
            <a:r>
              <a:rPr lang="en-US" b="1" dirty="0"/>
              <a:t>Creating great teams require psychological safe space (trust, value, and respect).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2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Opportunities &amp;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931" y="1552068"/>
            <a:ext cx="8011069" cy="302732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BentonSans" panose="02000503000000020004" pitchFamily="2" charset="77"/>
              </a:rPr>
              <a:t>Define a distinctive identity </a:t>
            </a:r>
            <a:r>
              <a:rPr lang="en-US" sz="2000" dirty="0">
                <a:latin typeface="BentonSans" panose="02000503000000020004" pitchFamily="2" charset="77"/>
              </a:rPr>
              <a:t>for the School, one which incorporates scholarly excellence, service, and global presence into a cohesive vision for the future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BentonSans" panose="02000503000000020004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BentonSans" panose="02000503000000020004" pitchFamily="2" charset="77"/>
              </a:rPr>
              <a:t>Innovate to grow </a:t>
            </a:r>
            <a:r>
              <a:rPr lang="en-US" sz="2000" dirty="0">
                <a:latin typeface="BentonSans" panose="02000503000000020004" pitchFamily="2" charset="77"/>
              </a:rPr>
              <a:t>enrollment, attract top undergraduate and </a:t>
            </a:r>
            <a:br>
              <a:rPr lang="en-US" sz="2000" dirty="0">
                <a:latin typeface="BentonSans" panose="02000503000000020004" pitchFamily="2" charset="77"/>
              </a:rPr>
            </a:br>
            <a:r>
              <a:rPr lang="en-US" sz="2000" dirty="0">
                <a:latin typeface="BentonSans" panose="02000503000000020004" pitchFamily="2" charset="77"/>
              </a:rPr>
              <a:t>graduate students, and ensure long-term sustainability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5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Opportunities &amp;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931" y="1552068"/>
            <a:ext cx="8011069" cy="302732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BentonSans" panose="02000503000000020004" pitchFamily="2" charset="77"/>
              </a:rPr>
              <a:t>Assess and refine the School’s infrastructure to </a:t>
            </a:r>
            <a:r>
              <a:rPr lang="en-US" sz="2000" b="1" dirty="0">
                <a:latin typeface="BentonSans" panose="02000503000000020004" pitchFamily="2" charset="77"/>
              </a:rPr>
              <a:t>enhance support for students, cultivate faculty, and encourage collaboration </a:t>
            </a:r>
            <a:r>
              <a:rPr lang="en-US" sz="2000" dirty="0">
                <a:latin typeface="BentonSans" panose="02000503000000020004" pitchFamily="2" charset="77"/>
              </a:rPr>
              <a:t>across departments and programs</a:t>
            </a:r>
            <a:br>
              <a:rPr lang="en-US" sz="2000" dirty="0">
                <a:latin typeface="BentonSans" panose="02000503000000020004" pitchFamily="2" charset="77"/>
              </a:rPr>
            </a:br>
            <a:endParaRPr lang="en-US" sz="2000" dirty="0">
              <a:latin typeface="BentonSans" panose="02000503000000020004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BentonSans" panose="02000503000000020004" pitchFamily="2" charset="77"/>
              </a:rPr>
              <a:t>Forge strong relationships with partners </a:t>
            </a:r>
            <a:r>
              <a:rPr lang="en-US" sz="2000" dirty="0">
                <a:latin typeface="BentonSans" panose="02000503000000020004" pitchFamily="2" charset="77"/>
              </a:rPr>
              <a:t>across campus </a:t>
            </a:r>
            <a:br>
              <a:rPr lang="en-US" sz="2000" dirty="0">
                <a:latin typeface="BentonSans" panose="02000503000000020004" pitchFamily="2" charset="77"/>
              </a:rPr>
            </a:br>
            <a:r>
              <a:rPr lang="en-US" sz="2000" dirty="0">
                <a:latin typeface="BentonSans" panose="02000503000000020004" pitchFamily="2" charset="77"/>
              </a:rPr>
              <a:t>and the educational community in Indiana and beyond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Opportunities &amp;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931" y="1552068"/>
            <a:ext cx="8011069" cy="302732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BentonSans" panose="02000503000000020004" pitchFamily="2" charset="77"/>
              </a:rPr>
              <a:t>Manage a complex enterprise and </a:t>
            </a:r>
            <a:r>
              <a:rPr lang="en-US" sz="2000" b="1" dirty="0">
                <a:latin typeface="BentonSans" panose="02000503000000020004" pitchFamily="2" charset="77"/>
              </a:rPr>
              <a:t>grow the financial resources </a:t>
            </a:r>
            <a:r>
              <a:rPr lang="en-US" sz="2000" dirty="0">
                <a:latin typeface="BentonSans" panose="02000503000000020004" pitchFamily="2" charset="77"/>
              </a:rPr>
              <a:t>of the School</a:t>
            </a:r>
            <a:br>
              <a:rPr lang="en-US" sz="2000" dirty="0">
                <a:latin typeface="BentonSans" panose="02000503000000020004" pitchFamily="2" charset="77"/>
              </a:rPr>
            </a:br>
            <a:endParaRPr lang="en-US" sz="2000" dirty="0">
              <a:latin typeface="BentonSans" panose="02000503000000020004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BentonSans" panose="02000503000000020004" pitchFamily="2" charset="77"/>
              </a:rPr>
              <a:t>Advance</a:t>
            </a:r>
            <a:r>
              <a:rPr lang="en-US" sz="2000" dirty="0">
                <a:latin typeface="BentonSans" panose="02000503000000020004" pitchFamily="2" charset="77"/>
              </a:rPr>
              <a:t> </a:t>
            </a:r>
            <a:r>
              <a:rPr lang="en-US" sz="2000" b="1" dirty="0">
                <a:latin typeface="BentonSans" panose="02000503000000020004" pitchFamily="2" charset="77"/>
              </a:rPr>
              <a:t>commitment to diversity, inclusion, and social justice </a:t>
            </a:r>
            <a:r>
              <a:rPr lang="en-US" sz="2000" dirty="0">
                <a:latin typeface="BentonSans" panose="02000503000000020004" pitchFamily="2" charset="77"/>
              </a:rPr>
              <a:t>of the School</a:t>
            </a:r>
          </a:p>
          <a:p>
            <a:pPr marL="0" indent="0">
              <a:buNone/>
            </a:pPr>
            <a:endParaRPr lang="en-US" sz="2000" dirty="0">
              <a:latin typeface="BentonSans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8695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44685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Jill Shedd</a:t>
            </a:r>
          </a:p>
          <a:p>
            <a:r>
              <a:rPr lang="en-US" sz="2000" dirty="0">
                <a:solidFill>
                  <a:schemeClr val="bg1"/>
                </a:solidFill>
              </a:rPr>
              <a:t>Assistant Dean for Teacher Education</a:t>
            </a:r>
          </a:p>
        </p:txBody>
      </p:sp>
    </p:spTree>
    <p:extLst>
      <p:ext uri="{BB962C8B-B14F-4D97-AF65-F5344CB8AC3E}">
        <p14:creationId xmlns:p14="http://schemas.microsoft.com/office/powerpoint/2010/main" val="37438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Portrait of Teacher Education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of Success</a:t>
            </a:r>
            <a:br>
              <a:rPr lang="en-US" dirty="0"/>
            </a:b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FF2B5-DD17-8C46-BCD4-BD0B1B1D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697" y="1352405"/>
            <a:ext cx="3414209" cy="2981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2C66CA-A50F-5448-864E-6358E4C50A4A}"/>
              </a:ext>
            </a:extLst>
          </p:cNvPr>
          <p:cNvSpPr txBox="1"/>
          <p:nvPr/>
        </p:nvSpPr>
        <p:spPr>
          <a:xfrm>
            <a:off x="3350697" y="4367076"/>
            <a:ext cx="7877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education.indiana.edu</a:t>
            </a:r>
            <a:r>
              <a:rPr lang="en-US" sz="1200" dirty="0"/>
              <a:t>/about/measures-of-success/</a:t>
            </a:r>
            <a:r>
              <a:rPr lang="en-US" sz="1200" dirty="0" err="1"/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627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Enrollment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280EEE-1E20-F74B-A009-18D0B8E22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275191"/>
              </p:ext>
            </p:extLst>
          </p:nvPr>
        </p:nvGraphicFramePr>
        <p:xfrm>
          <a:off x="2901524" y="850699"/>
          <a:ext cx="5632694" cy="337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C115F2-3560-5840-ABBC-5931AD176864}"/>
              </a:ext>
            </a:extLst>
          </p:cNvPr>
          <p:cNvSpPr txBox="1"/>
          <p:nvPr/>
        </p:nvSpPr>
        <p:spPr>
          <a:xfrm>
            <a:off x="3598029" y="1709959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97C05-6910-D444-8841-A7C4444E9F51}"/>
              </a:ext>
            </a:extLst>
          </p:cNvPr>
          <p:cNvSpPr txBox="1"/>
          <p:nvPr/>
        </p:nvSpPr>
        <p:spPr>
          <a:xfrm>
            <a:off x="4618649" y="154976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C86D8-B50C-D049-A2E1-AF634BA76C81}"/>
              </a:ext>
            </a:extLst>
          </p:cNvPr>
          <p:cNvSpPr txBox="1"/>
          <p:nvPr/>
        </p:nvSpPr>
        <p:spPr>
          <a:xfrm>
            <a:off x="5611332" y="122793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7216E-A6C9-774D-A1B5-58B6AC740EE4}"/>
              </a:ext>
            </a:extLst>
          </p:cNvPr>
          <p:cNvSpPr txBox="1"/>
          <p:nvPr/>
        </p:nvSpPr>
        <p:spPr>
          <a:xfrm>
            <a:off x="6639793" y="98586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9FF78-5C27-6D4C-8404-DF1CC6327F92}"/>
              </a:ext>
            </a:extLst>
          </p:cNvPr>
          <p:cNvSpPr txBox="1"/>
          <p:nvPr/>
        </p:nvSpPr>
        <p:spPr>
          <a:xfrm>
            <a:off x="7668254" y="97010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C534C-35C0-0A49-B668-AAAD368B8243}"/>
              </a:ext>
            </a:extLst>
          </p:cNvPr>
          <p:cNvSpPr txBox="1"/>
          <p:nvPr/>
        </p:nvSpPr>
        <p:spPr>
          <a:xfrm>
            <a:off x="585049" y="3216165"/>
            <a:ext cx="8487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Note:  </a:t>
            </a:r>
          </a:p>
          <a:p>
            <a:r>
              <a:rPr lang="en-US" sz="1200" dirty="0"/>
              <a:t>Certification from </a:t>
            </a:r>
          </a:p>
          <a:p>
            <a:r>
              <a:rPr lang="en-US" sz="1200" dirty="0"/>
              <a:t>University Division </a:t>
            </a:r>
          </a:p>
          <a:p>
            <a:r>
              <a:rPr lang="en-US" sz="1200" dirty="0"/>
              <a:t>began fall 2016</a:t>
            </a:r>
          </a:p>
          <a:p>
            <a:endParaRPr lang="en-US" sz="1200" dirty="0"/>
          </a:p>
          <a:p>
            <a:r>
              <a:rPr lang="en-US" sz="900" dirty="0"/>
              <a:t>Source: Tableau</a:t>
            </a:r>
          </a:p>
          <a:p>
            <a:r>
              <a:rPr lang="en-US" sz="900" dirty="0"/>
              <a:t> </a:t>
            </a:r>
            <a:r>
              <a:rPr lang="en-US" sz="900" u="sng" dirty="0">
                <a:hlinkClick r:id="rId3"/>
              </a:rPr>
              <a:t>https://tableau.bi.iu.edu/t/prd/views/BloomingtonEnrollmentsbySchoolandMajor/MajorsbySchoolTable?:embed=y#1</a:t>
            </a:r>
            <a:r>
              <a:rPr lang="en-US" sz="900" u="sng" dirty="0"/>
              <a:t> 		</a:t>
            </a:r>
            <a:r>
              <a:rPr lang="en-US" sz="900" dirty="0"/>
              <a:t>10.31.18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2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Teacher Education/</a:t>
            </a:r>
            <a:br>
              <a:rPr lang="en-US" dirty="0"/>
            </a:br>
            <a:r>
              <a:rPr lang="en-US" dirty="0"/>
              <a:t>Undergraduate Recruitment Initiatives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Indiana high school efforts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Refinement/Marketing of BS/MS Collaboration with the COAS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Development of new undergraduate major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Efforts to revise the Transition to Teaching program as a hybrid program</a:t>
            </a:r>
          </a:p>
        </p:txBody>
      </p:sp>
    </p:spTree>
    <p:extLst>
      <p:ext uri="{BB962C8B-B14F-4D97-AF65-F5344CB8AC3E}">
        <p14:creationId xmlns:p14="http://schemas.microsoft.com/office/powerpoint/2010/main" val="307059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77" y="2141947"/>
            <a:ext cx="9932323" cy="656910"/>
          </a:xfrm>
        </p:spPr>
        <p:txBody>
          <a:bodyPr/>
          <a:lstStyle/>
          <a:p>
            <a:r>
              <a:rPr lang="en-US" sz="3600" dirty="0">
                <a:latin typeface="BentonSans" charset="0"/>
                <a:ea typeface="BentonSans" charset="0"/>
                <a:cs typeface="BentonSans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40044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School Community/Partnership Efforts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014" y="1629404"/>
            <a:ext cx="7561403" cy="281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Retention/School of Education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Mentor Collective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New academic advising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Teacher </a:t>
            </a:r>
            <a:r>
              <a:rPr lang="en-US" i="1" dirty="0"/>
              <a:t>Send-off</a:t>
            </a:r>
            <a:r>
              <a:rPr lang="en-US" dirty="0"/>
              <a:t> Celebrations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Professional Development series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32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School Community/Partnership Efforts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014" y="1629404"/>
            <a:ext cx="7561403" cy="281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P-12 Partnership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Career Connections Advisory Councils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Networking Nights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Teaching Residencies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59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on state of Indiana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014" y="1629404"/>
            <a:ext cx="7561403" cy="28106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88.2%</a:t>
            </a:r>
            <a:r>
              <a:rPr lang="en-US" dirty="0"/>
              <a:t> of graduates over the past four years are teaching; </a:t>
            </a:r>
            <a:br>
              <a:rPr lang="en-US" dirty="0"/>
            </a:br>
            <a:r>
              <a:rPr lang="en-US" dirty="0"/>
              <a:t>the vast majority in the state of Indiana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Teacher candidates in </a:t>
            </a:r>
            <a:r>
              <a:rPr lang="en-US" b="1" dirty="0"/>
              <a:t>42 of 92 counties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45</a:t>
            </a:r>
            <a:r>
              <a:rPr lang="en-US" dirty="0"/>
              <a:t> different Indiana school corporations attending annual Interview Day (total of 62 in attendance)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1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on state of Indiana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9827" y="1336327"/>
            <a:ext cx="7561403" cy="281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Employers comments:</a:t>
            </a:r>
          </a:p>
          <a:p>
            <a:pPr lvl="1"/>
            <a:r>
              <a:rPr lang="en-US" dirty="0"/>
              <a:t>“I like the enthusiasm and level of professionalism all the preservice teachers brought to the table.”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“The candidates were very well prepared and qualified. I was impressed by the quality of prospective teachers you're producing.”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“This was the strongest group of candidates I've seen from any hiring fair I've attended. “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49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Candidates’ Voice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014" y="1629404"/>
            <a:ext cx="7561403" cy="281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b="1" dirty="0"/>
              <a:t>Persistent Themes</a:t>
            </a:r>
          </a:p>
          <a:p>
            <a:r>
              <a:rPr lang="en-US" dirty="0"/>
              <a:t>More field experiences</a:t>
            </a:r>
          </a:p>
          <a:p>
            <a:r>
              <a:rPr lang="en-US" dirty="0"/>
              <a:t>More/Better integration between education classes and field experiences in the schools.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40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Candidates’ Voice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3014" y="1629404"/>
            <a:ext cx="7561403" cy="281063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200" b="1" dirty="0"/>
              <a:t>Graduates (2014-2015)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Students would benefit from having more field experience. I learned the most when I was in the schools</a:t>
            </a:r>
            <a:r>
              <a:rPr lang="en-U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Having teaching professors who were once teachers is so important and beneficial to future educators.  I do think more time in classrooms would benefit the future teachers</a:t>
            </a:r>
            <a:r>
              <a:rPr lang="en-U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I would recommend having the secondary education program provide students with more field work experience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4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4638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Jeff </a:t>
            </a:r>
            <a:r>
              <a:rPr lang="en-US" sz="3600" b="1" dirty="0" err="1">
                <a:solidFill>
                  <a:schemeClr val="bg1"/>
                </a:solidFill>
              </a:rPr>
              <a:t>Buszkiewicz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Director of Business Affairs and Budget</a:t>
            </a:r>
          </a:p>
        </p:txBody>
      </p:sp>
    </p:spTree>
    <p:extLst>
      <p:ext uri="{BB962C8B-B14F-4D97-AF65-F5344CB8AC3E}">
        <p14:creationId xmlns:p14="http://schemas.microsoft.com/office/powerpoint/2010/main" val="278165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36267"/>
            <a:ext cx="7886700" cy="5989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Year History of Credit Hours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5" y="947652"/>
            <a:ext cx="4781897" cy="4033751"/>
          </a:xfr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7" y="980874"/>
            <a:ext cx="1903371" cy="221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650" y="3485367"/>
            <a:ext cx="2640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Credit Hours		-10.3%</a:t>
            </a:r>
          </a:p>
          <a:p>
            <a:r>
              <a:rPr lang="en-US" sz="1200" dirty="0"/>
              <a:t>Doctorate Credit Hours	   3.1%</a:t>
            </a:r>
          </a:p>
          <a:p>
            <a:r>
              <a:rPr lang="en-US" sz="1200" dirty="0"/>
              <a:t>Master’s Credit Hours		-21.4%</a:t>
            </a:r>
          </a:p>
          <a:p>
            <a:r>
              <a:rPr lang="en-US" sz="1200" dirty="0"/>
              <a:t>Undergrad Credit Hours	-  9.2%</a:t>
            </a:r>
          </a:p>
          <a:p>
            <a:endParaRPr lang="en-US" sz="1200" dirty="0"/>
          </a:p>
          <a:p>
            <a:r>
              <a:rPr lang="en-US" sz="1200" dirty="0"/>
              <a:t>Net General Funding		-  5.9%</a:t>
            </a:r>
          </a:p>
        </p:txBody>
      </p:sp>
    </p:spTree>
    <p:extLst>
      <p:ext uri="{BB962C8B-B14F-4D97-AF65-F5344CB8AC3E}">
        <p14:creationId xmlns:p14="http://schemas.microsoft.com/office/powerpoint/2010/main" val="2716862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 Trends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3776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8" y="241910"/>
            <a:ext cx="8069872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funding comes from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719554"/>
              </p:ext>
            </p:extLst>
          </p:nvPr>
        </p:nvGraphicFramePr>
        <p:xfrm>
          <a:off x="628650" y="1099160"/>
          <a:ext cx="7886700" cy="3842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47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7169-4EB4-F845-BCD0-C598EBF67B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E22F1-9FEA-AB4A-A749-9BC7A1717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421" y="1566609"/>
            <a:ext cx="8011069" cy="281876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10am</a:t>
            </a:r>
            <a:r>
              <a:rPr lang="en-US" dirty="0"/>
              <a:t>		Welcome</a:t>
            </a:r>
          </a:p>
          <a:p>
            <a:pPr marL="0" indent="0">
              <a:buNone/>
            </a:pPr>
            <a:r>
              <a:rPr lang="en-US" b="1" dirty="0"/>
              <a:t>10:05	</a:t>
            </a:r>
            <a:r>
              <a:rPr lang="en-US" dirty="0"/>
              <a:t>	Dean’s Report</a:t>
            </a:r>
          </a:p>
          <a:p>
            <a:pPr marL="0" indent="0">
              <a:buNone/>
            </a:pPr>
            <a:r>
              <a:rPr lang="en-US" b="1" dirty="0"/>
              <a:t>10:10</a:t>
            </a:r>
            <a:r>
              <a:rPr lang="en-US" dirty="0"/>
              <a:t>		</a:t>
            </a:r>
            <a:r>
              <a:rPr lang="en-US" dirty="0" err="1"/>
              <a:t>Otting</a:t>
            </a:r>
            <a:r>
              <a:rPr lang="en-US" dirty="0"/>
              <a:t> Chair Presentation</a:t>
            </a:r>
          </a:p>
          <a:p>
            <a:pPr marL="0" indent="0">
              <a:buNone/>
            </a:pPr>
            <a:r>
              <a:rPr lang="en-US" b="1" dirty="0"/>
              <a:t>10:15	</a:t>
            </a:r>
            <a:r>
              <a:rPr lang="en-US" dirty="0"/>
              <a:t>	Leadership Updates</a:t>
            </a:r>
          </a:p>
          <a:p>
            <a:pPr marL="0" indent="0">
              <a:buNone/>
            </a:pPr>
            <a:r>
              <a:rPr lang="en-US" b="1" dirty="0"/>
              <a:t>11am</a:t>
            </a:r>
            <a:r>
              <a:rPr lang="en-US" dirty="0"/>
              <a:t>		Opening Conversations for Strategic Planning (Small Groups)</a:t>
            </a:r>
          </a:p>
          <a:p>
            <a:pPr marL="0" indent="0">
              <a:buNone/>
            </a:pPr>
            <a:r>
              <a:rPr lang="en-US" b="1" dirty="0"/>
              <a:t>11:50</a:t>
            </a:r>
            <a:r>
              <a:rPr lang="en-US" dirty="0"/>
              <a:t>		Wrap-up, Q&amp;A, Closing</a:t>
            </a:r>
          </a:p>
          <a:p>
            <a:pPr marL="0" indent="0">
              <a:buNone/>
            </a:pPr>
            <a:r>
              <a:rPr lang="en-US" b="1" dirty="0"/>
              <a:t>Noon	</a:t>
            </a:r>
            <a:r>
              <a:rPr lang="en-US" dirty="0"/>
              <a:t>	Lunch on the balcony (R&amp;D Poster Session)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90CC0-9885-6540-8D06-96CF2A755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45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30" y="129174"/>
            <a:ext cx="819752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funding goes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986424"/>
          <a:ext cx="7886700" cy="389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8642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90598" y="325731"/>
            <a:ext cx="7543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happens to a surplus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616FF-3D18-8E4C-9884-6BA76A8E6180}"/>
              </a:ext>
            </a:extLst>
          </p:cNvPr>
          <p:cNvSpPr txBox="1"/>
          <p:nvPr/>
        </p:nvSpPr>
        <p:spPr>
          <a:xfrm>
            <a:off x="4806462" y="2110154"/>
            <a:ext cx="375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AD847D-0539-CA4F-8B10-A2A3AA6D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33" y="1118755"/>
            <a:ext cx="3903113" cy="64446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Faculty research funds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Faculty travel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Special events sponsorships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African American Read-In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Special event/lecturer visits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Campus writing groups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African American Chorale Ensemble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Grad student conference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Diversity Committee events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Martin Luther King day events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07766-E8CC-3347-A7A2-5D47CC23B093}"/>
              </a:ext>
            </a:extLst>
          </p:cNvPr>
          <p:cNvSpPr txBox="1"/>
          <p:nvPr/>
        </p:nvSpPr>
        <p:spPr>
          <a:xfrm>
            <a:off x="4650377" y="1156047"/>
            <a:ext cx="39074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 Programs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LTT grant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Start Over Funding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IAPSS (support of Indiana Association of Public School Superintendents)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Effective Leaders Academy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Faculty Success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CLACS Field Research Grants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5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14269" y="811501"/>
            <a:ext cx="7543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happens to a surplus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7531" y="21032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Georgia Pro SemiBold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Georgia Pro SemiBold"/>
              </a:rPr>
              <a:t> </a:t>
            </a:r>
            <a:endParaRPr lang="en-US" sz="2800" b="1" dirty="0">
              <a:solidFill>
                <a:srgbClr val="6903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5346D0-AA4F-5D45-9A73-4E6984D9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439" y="1589938"/>
            <a:ext cx="3997570" cy="3215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Financial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Direct Admit Scholarships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Graduate Student Recruitment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Graduate Fellowship support</a:t>
            </a:r>
          </a:p>
          <a:p>
            <a:pPr lvl="1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86377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90598" y="887434"/>
            <a:ext cx="7543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happens to a surplus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57C9BD-6A29-AE4A-B7C4-53BFF02281B3}"/>
              </a:ext>
            </a:extLst>
          </p:cNvPr>
          <p:cNvSpPr txBox="1">
            <a:spLocks/>
          </p:cNvSpPr>
          <p:nvPr/>
        </p:nvSpPr>
        <p:spPr>
          <a:xfrm>
            <a:off x="1008186" y="1543926"/>
            <a:ext cx="3997570" cy="4290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dirty="0" err="1"/>
              <a:t>SoE</a:t>
            </a:r>
            <a:r>
              <a:rPr lang="en-US" sz="2400" b="1" dirty="0"/>
              <a:t> Renovations</a:t>
            </a:r>
          </a:p>
          <a:p>
            <a:r>
              <a:rPr lang="en-US" dirty="0"/>
              <a:t>Makerspace (MILL)</a:t>
            </a:r>
          </a:p>
          <a:p>
            <a:r>
              <a:rPr lang="en-US" dirty="0"/>
              <a:t>Suite 1000 (OTE)</a:t>
            </a:r>
          </a:p>
          <a:p>
            <a:r>
              <a:rPr lang="en-US" dirty="0"/>
              <a:t>Conference room technology upgrades</a:t>
            </a:r>
          </a:p>
          <a:p>
            <a:pPr lvl="1"/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616FF-3D18-8E4C-9884-6BA76A8E6180}"/>
              </a:ext>
            </a:extLst>
          </p:cNvPr>
          <p:cNvSpPr txBox="1"/>
          <p:nvPr/>
        </p:nvSpPr>
        <p:spPr>
          <a:xfrm>
            <a:off x="4806462" y="2110154"/>
            <a:ext cx="3751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Classroom technology upgrades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Classroom chairs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Auditorium remodel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Renovations of 2140 and 2277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44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6164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Mary Dwyer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Executive Director of Development and Alumni Relations</a:t>
            </a:r>
          </a:p>
        </p:txBody>
      </p:sp>
    </p:spTree>
    <p:extLst>
      <p:ext uri="{BB962C8B-B14F-4D97-AF65-F5344CB8AC3E}">
        <p14:creationId xmlns:p14="http://schemas.microsoft.com/office/powerpoint/2010/main" val="3954195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57531" y="21032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Georgia Pro SemiBold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Georgia Pro SemiBold"/>
              </a:rPr>
              <a:t> </a:t>
            </a:r>
            <a:endParaRPr lang="en-US" sz="2800" b="1" dirty="0">
              <a:solidFill>
                <a:srgbClr val="6903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790FF-5367-7C4B-9B64-3B6F9069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91" y="93784"/>
            <a:ext cx="7676547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05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4135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Ginette </a:t>
            </a:r>
            <a:r>
              <a:rPr lang="en-US" sz="3600" b="1" dirty="0" err="1">
                <a:solidFill>
                  <a:schemeClr val="bg1"/>
                </a:solidFill>
              </a:rPr>
              <a:t>Delandshere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Interim Executive Associate Dean</a:t>
            </a:r>
          </a:p>
        </p:txBody>
      </p:sp>
    </p:spTree>
    <p:extLst>
      <p:ext uri="{BB962C8B-B14F-4D97-AF65-F5344CB8AC3E}">
        <p14:creationId xmlns:p14="http://schemas.microsoft.com/office/powerpoint/2010/main" val="2231922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IUB Faculty Numbers 2014-2018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2C1895-33E1-454D-A389-06A7DB344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03983"/>
              </p:ext>
            </p:extLst>
          </p:nvPr>
        </p:nvGraphicFramePr>
        <p:xfrm>
          <a:off x="1094047" y="1807482"/>
          <a:ext cx="6875950" cy="2145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583">
                  <a:extLst>
                    <a:ext uri="{9D8B030D-6E8A-4147-A177-3AD203B41FA5}">
                      <a16:colId xmlns:a16="http://schemas.microsoft.com/office/drawing/2014/main" val="4226231372"/>
                    </a:ext>
                  </a:extLst>
                </a:gridCol>
                <a:gridCol w="656949">
                  <a:extLst>
                    <a:ext uri="{9D8B030D-6E8A-4147-A177-3AD203B41FA5}">
                      <a16:colId xmlns:a16="http://schemas.microsoft.com/office/drawing/2014/main" val="3188022954"/>
                    </a:ext>
                  </a:extLst>
                </a:gridCol>
                <a:gridCol w="753779">
                  <a:extLst>
                    <a:ext uri="{9D8B030D-6E8A-4147-A177-3AD203B41FA5}">
                      <a16:colId xmlns:a16="http://schemas.microsoft.com/office/drawing/2014/main" val="1622662531"/>
                    </a:ext>
                  </a:extLst>
                </a:gridCol>
                <a:gridCol w="708489">
                  <a:extLst>
                    <a:ext uri="{9D8B030D-6E8A-4147-A177-3AD203B41FA5}">
                      <a16:colId xmlns:a16="http://schemas.microsoft.com/office/drawing/2014/main" val="2297819022"/>
                    </a:ext>
                  </a:extLst>
                </a:gridCol>
                <a:gridCol w="928137">
                  <a:extLst>
                    <a:ext uri="{9D8B030D-6E8A-4147-A177-3AD203B41FA5}">
                      <a16:colId xmlns:a16="http://schemas.microsoft.com/office/drawing/2014/main" val="62169836"/>
                    </a:ext>
                  </a:extLst>
                </a:gridCol>
                <a:gridCol w="842932">
                  <a:extLst>
                    <a:ext uri="{9D8B030D-6E8A-4147-A177-3AD203B41FA5}">
                      <a16:colId xmlns:a16="http://schemas.microsoft.com/office/drawing/2014/main" val="1448070134"/>
                    </a:ext>
                  </a:extLst>
                </a:gridCol>
                <a:gridCol w="868094">
                  <a:extLst>
                    <a:ext uri="{9D8B030D-6E8A-4147-A177-3AD203B41FA5}">
                      <a16:colId xmlns:a16="http://schemas.microsoft.com/office/drawing/2014/main" val="2883104802"/>
                    </a:ext>
                  </a:extLst>
                </a:gridCol>
                <a:gridCol w="767446">
                  <a:extLst>
                    <a:ext uri="{9D8B030D-6E8A-4147-A177-3AD203B41FA5}">
                      <a16:colId xmlns:a16="http://schemas.microsoft.com/office/drawing/2014/main" val="1744625879"/>
                    </a:ext>
                  </a:extLst>
                </a:gridCol>
                <a:gridCol w="704541">
                  <a:extLst>
                    <a:ext uri="{9D8B030D-6E8A-4147-A177-3AD203B41FA5}">
                      <a16:colId xmlns:a16="http://schemas.microsoft.com/office/drawing/2014/main" val="394240431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Tenure Track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Tenure Track Faculty of Color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Non-Tenure Track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 Tenure Track Faculty of Color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Research Scientist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Research Sci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Faculty of Color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Faculty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Faculty of Color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8768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8620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556194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9559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1581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229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115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IUB Faculty Numbers 2014-2018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D6269B-F6E1-9F40-9BA7-F56532BF6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258391"/>
              </p:ext>
            </p:extLst>
          </p:nvPr>
        </p:nvGraphicFramePr>
        <p:xfrm>
          <a:off x="679269" y="1580606"/>
          <a:ext cx="7968342" cy="3030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5912AA-0B6A-0E4B-9D92-807C357D3E15}"/>
              </a:ext>
            </a:extLst>
          </p:cNvPr>
          <p:cNvSpPr txBox="1"/>
          <p:nvPr/>
        </p:nvSpPr>
        <p:spPr>
          <a:xfrm>
            <a:off x="529827" y="1273400"/>
            <a:ext cx="678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Faculty Numbers by Academic Appointment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00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IUB Faculty Numbers 2014-2018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912AA-0B6A-0E4B-9D92-807C357D3E15}"/>
              </a:ext>
            </a:extLst>
          </p:cNvPr>
          <p:cNvSpPr txBox="1"/>
          <p:nvPr/>
        </p:nvSpPr>
        <p:spPr>
          <a:xfrm>
            <a:off x="529827" y="1273400"/>
            <a:ext cx="678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 </a:t>
            </a:r>
            <a:r>
              <a:rPr lang="en-US" sz="1400" dirty="0"/>
              <a:t>Faculty of Color</a:t>
            </a:r>
            <a:r>
              <a:rPr lang="en-US" dirty="0"/>
              <a:t> Status by Academic Appointment</a:t>
            </a:r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DCEB78F-F8FD-B241-B319-08FF962F3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859460"/>
              </p:ext>
            </p:extLst>
          </p:nvPr>
        </p:nvGraphicFramePr>
        <p:xfrm>
          <a:off x="692332" y="1643433"/>
          <a:ext cx="7955280" cy="306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66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Faculty 2018-19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015594" cy="281063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Fetiye</a:t>
            </a:r>
            <a:r>
              <a:rPr lang="en-US" b="1" dirty="0"/>
              <a:t> </a:t>
            </a:r>
            <a:r>
              <a:rPr lang="en-US" b="1" dirty="0" err="1"/>
              <a:t>Aydeniz</a:t>
            </a:r>
            <a:r>
              <a:rPr lang="en-US" dirty="0"/>
              <a:t>- Visiting Assistant Professor in the Department of Curriculum and Instruction.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Walter Bourke</a:t>
            </a:r>
            <a:r>
              <a:rPr lang="en-US" dirty="0"/>
              <a:t>- Clinical Assistant Professor in the Department of Education Leadership and Policy Studies.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Daniel </a:t>
            </a:r>
            <a:r>
              <a:rPr lang="en-US" b="1" dirty="0" err="1"/>
              <a:t>Castner</a:t>
            </a:r>
            <a:r>
              <a:rPr lang="en-US" dirty="0"/>
              <a:t>- Assistant Professor in the Department of Curriculum and Instruction.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Alycia </a:t>
            </a:r>
            <a:r>
              <a:rPr lang="en-US" b="1" dirty="0" err="1"/>
              <a:t>Elfreich</a:t>
            </a:r>
            <a:r>
              <a:rPr lang="en-US" dirty="0"/>
              <a:t>- Clinical Assistant Professor in the Department of Curriculum and Instruction.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2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IUB Faculty Numbers 2014-2018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6E93D3-9FEF-3A48-922F-60EA111DA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63532"/>
              </p:ext>
            </p:extLst>
          </p:nvPr>
        </p:nvGraphicFramePr>
        <p:xfrm>
          <a:off x="914456" y="1485403"/>
          <a:ext cx="5996461" cy="2925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078">
                  <a:extLst>
                    <a:ext uri="{9D8B030D-6E8A-4147-A177-3AD203B41FA5}">
                      <a16:colId xmlns:a16="http://schemas.microsoft.com/office/drawing/2014/main" val="3047887688"/>
                    </a:ext>
                  </a:extLst>
                </a:gridCol>
                <a:gridCol w="970394">
                  <a:extLst>
                    <a:ext uri="{9D8B030D-6E8A-4147-A177-3AD203B41FA5}">
                      <a16:colId xmlns:a16="http://schemas.microsoft.com/office/drawing/2014/main" val="1184085852"/>
                    </a:ext>
                  </a:extLst>
                </a:gridCol>
                <a:gridCol w="1135317">
                  <a:extLst>
                    <a:ext uri="{9D8B030D-6E8A-4147-A177-3AD203B41FA5}">
                      <a16:colId xmlns:a16="http://schemas.microsoft.com/office/drawing/2014/main" val="1746664149"/>
                    </a:ext>
                  </a:extLst>
                </a:gridCol>
                <a:gridCol w="1054224">
                  <a:extLst>
                    <a:ext uri="{9D8B030D-6E8A-4147-A177-3AD203B41FA5}">
                      <a16:colId xmlns:a16="http://schemas.microsoft.com/office/drawing/2014/main" val="2994548858"/>
                    </a:ext>
                  </a:extLst>
                </a:gridCol>
                <a:gridCol w="1054224">
                  <a:extLst>
                    <a:ext uri="{9D8B030D-6E8A-4147-A177-3AD203B41FA5}">
                      <a16:colId xmlns:a16="http://schemas.microsoft.com/office/drawing/2014/main" val="1593189368"/>
                    </a:ext>
                  </a:extLst>
                </a:gridCol>
                <a:gridCol w="1054224">
                  <a:extLst>
                    <a:ext uri="{9D8B030D-6E8A-4147-A177-3AD203B41FA5}">
                      <a16:colId xmlns:a16="http://schemas.microsoft.com/office/drawing/2014/main" val="1478056316"/>
                    </a:ext>
                  </a:extLst>
                </a:gridCol>
              </a:tblGrid>
              <a:tr h="6696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Year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Full Prof 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Associate Prof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Assistant Prof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Clinical/ Lecturer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Research Scientist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2118042526"/>
                  </a:ext>
                </a:extLst>
              </a:tr>
              <a:tr h="45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(9%)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(31%)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(29%)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(14%)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892730986"/>
                  </a:ext>
                </a:extLst>
              </a:tr>
              <a:tr h="45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2017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(9%)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(34%)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(25%)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(0%)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1027000602"/>
                  </a:ext>
                </a:extLst>
              </a:tr>
              <a:tr h="45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2016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(9%)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(33%)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(21%)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(0%)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2392783459"/>
                  </a:ext>
                </a:extLst>
              </a:tr>
              <a:tr h="45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2015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(5%)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(36%)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(17%)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(6%)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(7%)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1315506984"/>
                  </a:ext>
                </a:extLst>
              </a:tr>
              <a:tr h="45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2014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(8%)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(35%)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(19%)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(7%)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(7%)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800" marR="81800" marT="0" marB="0"/>
                </a:tc>
                <a:extLst>
                  <a:ext uri="{0D108BD9-81ED-4DB2-BD59-A6C34878D82A}">
                    <a16:rowId xmlns:a16="http://schemas.microsoft.com/office/drawing/2014/main" val="23590402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E2CFAA-3141-6B4F-B33F-74BF1F3A7076}"/>
              </a:ext>
            </a:extLst>
          </p:cNvPr>
          <p:cNvSpPr txBox="1"/>
          <p:nvPr/>
        </p:nvSpPr>
        <p:spPr>
          <a:xfrm>
            <a:off x="7037973" y="2355953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Note: (%) = percent of </a:t>
            </a:r>
          </a:p>
          <a:p>
            <a:r>
              <a:rPr lang="en-US" sz="1200" i="1" dirty="0"/>
              <a:t>individuals identifying as </a:t>
            </a:r>
          </a:p>
          <a:p>
            <a:r>
              <a:rPr lang="en-US" sz="1200" i="1" dirty="0"/>
              <a:t>a racial/ethnic minority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96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IUB Faculty Numbers 2014-2018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BF3F1-199E-C549-9192-49D84964F0D3}"/>
              </a:ext>
            </a:extLst>
          </p:cNvPr>
          <p:cNvSpPr txBox="1"/>
          <p:nvPr/>
        </p:nvSpPr>
        <p:spPr>
          <a:xfrm>
            <a:off x="529827" y="1273400"/>
            <a:ext cx="678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Faculty Numbers by Rank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2F0486-3547-1949-9364-D63F69ECE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198519"/>
              </p:ext>
            </p:extLst>
          </p:nvPr>
        </p:nvGraphicFramePr>
        <p:xfrm>
          <a:off x="705394" y="1663365"/>
          <a:ext cx="7828824" cy="300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844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2C645-394F-2947-91E7-1DD886429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9F7A0-DCB0-A543-869B-CEFDE7AA4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310044"/>
            <a:ext cx="5582093" cy="43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01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131BC-ADB2-A244-BF0C-6E3811FC1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C9238-48B2-C74F-B9A9-E94CB35A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55" y="284947"/>
            <a:ext cx="5199874" cy="44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82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3047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Gayle Buck</a:t>
            </a:r>
          </a:p>
          <a:p>
            <a:r>
              <a:rPr lang="en-US" sz="2000" dirty="0">
                <a:solidFill>
                  <a:schemeClr val="bg1"/>
                </a:solidFill>
              </a:rPr>
              <a:t>Associate Dean of Research</a:t>
            </a:r>
          </a:p>
        </p:txBody>
      </p:sp>
    </p:spTree>
    <p:extLst>
      <p:ext uri="{BB962C8B-B14F-4D97-AF65-F5344CB8AC3E}">
        <p14:creationId xmlns:p14="http://schemas.microsoft.com/office/powerpoint/2010/main" val="1044490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Sponsored Research Trends </a:t>
            </a:r>
            <a:r>
              <a:rPr lang="en-US" b="0" dirty="0"/>
              <a:t>(FY14-FY18)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EBB7D-406D-8C43-BB26-5F4FD0802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80" y="1458135"/>
            <a:ext cx="7935038" cy="2943225"/>
          </a:xfrm>
        </p:spPr>
      </p:pic>
    </p:spTree>
    <p:extLst>
      <p:ext uri="{BB962C8B-B14F-4D97-AF65-F5344CB8AC3E}">
        <p14:creationId xmlns:p14="http://schemas.microsoft.com/office/powerpoint/2010/main" val="3156343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CA4D0A-DBE5-8746-B193-134D76D51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278" y="1746"/>
            <a:ext cx="6084276" cy="4733435"/>
          </a:xfrm>
        </p:spPr>
      </p:pic>
    </p:spTree>
    <p:extLst>
      <p:ext uri="{BB962C8B-B14F-4D97-AF65-F5344CB8AC3E}">
        <p14:creationId xmlns:p14="http://schemas.microsoft.com/office/powerpoint/2010/main" val="3432676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9C0D-4AC3-0040-B76D-6AD992411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Internal Grants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AEA0-A8DE-9046-99C2-5F23AF622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63204-FAEA-DE43-9842-B4EEB7F0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Proffitt Internal Grant  </a:t>
            </a:r>
            <a:r>
              <a:rPr lang="en-US" dirty="0"/>
              <a:t>(Deadline:  December 14, 2018) </a:t>
            </a:r>
            <a:r>
              <a:rPr lang="en-US" b="1" dirty="0"/>
              <a:t>$19,000</a:t>
            </a:r>
            <a:endParaRPr lang="en-US" dirty="0"/>
          </a:p>
          <a:p>
            <a:r>
              <a:rPr lang="en-US" b="1" dirty="0"/>
              <a:t>Proffitt Summer Faculty Fellowship  </a:t>
            </a:r>
            <a:r>
              <a:rPr lang="en-US" dirty="0"/>
              <a:t> (Deadline:  December 14, 2018) </a:t>
            </a:r>
            <a:r>
              <a:rPr lang="en-US" b="1" dirty="0"/>
              <a:t>$10,000</a:t>
            </a:r>
            <a:endParaRPr lang="en-US" dirty="0"/>
          </a:p>
          <a:p>
            <a:r>
              <a:rPr lang="en-US" b="1" dirty="0" err="1"/>
              <a:t>Kempf</a:t>
            </a:r>
            <a:r>
              <a:rPr lang="en-US" b="1" dirty="0"/>
              <a:t> Internal Grant </a:t>
            </a:r>
            <a:r>
              <a:rPr lang="en-US" dirty="0"/>
              <a:t>  (Deadline:  December 14, 2018) </a:t>
            </a:r>
            <a:r>
              <a:rPr lang="en-US" b="1" dirty="0"/>
              <a:t>$18,000</a:t>
            </a:r>
            <a:endParaRPr lang="en-US" dirty="0"/>
          </a:p>
          <a:p>
            <a:r>
              <a:rPr lang="en-US" b="1" dirty="0"/>
              <a:t>Creative Paths to Peace Internal Grant  </a:t>
            </a:r>
            <a:r>
              <a:rPr lang="en-US" dirty="0"/>
              <a:t> (Deadline:  December 14, 2018) </a:t>
            </a:r>
            <a:r>
              <a:rPr lang="en-US" b="1" dirty="0"/>
              <a:t>$19,000</a:t>
            </a:r>
            <a:endParaRPr lang="en-US" dirty="0"/>
          </a:p>
          <a:p>
            <a:r>
              <a:rPr lang="en-US" b="1" dirty="0"/>
              <a:t>Martha and H.A.R. </a:t>
            </a:r>
            <a:r>
              <a:rPr lang="en-US" b="1" dirty="0" err="1"/>
              <a:t>Tilaar</a:t>
            </a:r>
            <a:r>
              <a:rPr lang="en-US" b="1" dirty="0"/>
              <a:t> Internal Grant   </a:t>
            </a:r>
            <a:r>
              <a:rPr lang="en-US" dirty="0"/>
              <a:t>(Deadline:  December 14, 2018) </a:t>
            </a:r>
            <a:r>
              <a:rPr lang="en-US" b="1" dirty="0"/>
              <a:t>$10,000 max</a:t>
            </a:r>
            <a:endParaRPr lang="en-US" dirty="0"/>
          </a:p>
          <a:p>
            <a:r>
              <a:rPr lang="en-US" b="1" dirty="0"/>
              <a:t>Research Proposal Incentive Fund </a:t>
            </a:r>
            <a:r>
              <a:rPr lang="en-US" dirty="0"/>
              <a:t>  (Deadline:  February 1, 2019)</a:t>
            </a:r>
          </a:p>
          <a:p>
            <a:r>
              <a:rPr lang="en-US" b="1" dirty="0"/>
              <a:t>Start Over Funds   (</a:t>
            </a:r>
            <a:r>
              <a:rPr lang="en-US" dirty="0"/>
              <a:t>Deadline:  None)</a:t>
            </a:r>
          </a:p>
        </p:txBody>
      </p:sp>
    </p:spTree>
    <p:extLst>
      <p:ext uri="{BB962C8B-B14F-4D97-AF65-F5344CB8AC3E}">
        <p14:creationId xmlns:p14="http://schemas.microsoft.com/office/powerpoint/2010/main" val="868105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EC49-B744-9948-92E6-952E07C4F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2018 R&amp;D Brown Bag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198FE-2B82-834E-9FD2-B493409A8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37FCD-DE48-9245-BF8B-C2A820B6E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Spring 2018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Human Subjects: How to submit initial and post approval review requests through KC </a:t>
            </a:r>
            <a:r>
              <a:rPr lang="en-US" dirty="0"/>
              <a:t> Beth Johnson and Adam Mills, Research Compliance Office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Indirect Costs: what are they, why we have them, and how they work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Sam </a:t>
            </a:r>
            <a:r>
              <a:rPr lang="en-US" dirty="0" err="1"/>
              <a:t>Tirey</a:t>
            </a:r>
            <a:r>
              <a:rPr lang="en-US" dirty="0"/>
              <a:t>, Assistant Director, </a:t>
            </a:r>
            <a:r>
              <a:rPr lang="en-US" dirty="0" err="1"/>
              <a:t>SoE</a:t>
            </a:r>
            <a:r>
              <a:rPr lang="en-US" dirty="0"/>
              <a:t> Research and Development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Grant Budgeting, allowable costs, budget narrative, and agency templates </a:t>
            </a:r>
            <a:br>
              <a:rPr lang="en-US" dirty="0"/>
            </a:br>
            <a:r>
              <a:rPr lang="en-US" dirty="0"/>
              <a:t>Sam </a:t>
            </a:r>
            <a:r>
              <a:rPr lang="en-US" dirty="0" err="1"/>
              <a:t>Tirey</a:t>
            </a:r>
            <a:r>
              <a:rPr lang="en-US" dirty="0"/>
              <a:t>, Assistant Director, </a:t>
            </a:r>
            <a:r>
              <a:rPr lang="en-US" dirty="0" err="1"/>
              <a:t>SoE</a:t>
            </a:r>
            <a:r>
              <a:rPr lang="en-US" dirty="0"/>
              <a:t> Research and Development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Grant Documents: necessary materials for a successful grant submission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Sam </a:t>
            </a:r>
            <a:r>
              <a:rPr lang="en-US" dirty="0" err="1"/>
              <a:t>Tirey</a:t>
            </a:r>
            <a:r>
              <a:rPr lang="en-US" dirty="0"/>
              <a:t>, Assistant Director, </a:t>
            </a:r>
            <a:r>
              <a:rPr lang="en-US" dirty="0" err="1"/>
              <a:t>SoE</a:t>
            </a:r>
            <a:r>
              <a:rPr lang="en-US" dirty="0"/>
              <a:t> Research and Development Office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6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EC49-B744-9948-92E6-952E07C4F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2018 R&amp;D Brown Bag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198FE-2B82-834E-9FD2-B493409A8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37FCD-DE48-9245-BF8B-C2A820B6E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Fall 2018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IU Human Subjects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Adam Mills, Research Compliance Office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Foundation Grants </a:t>
            </a:r>
            <a:br>
              <a:rPr lang="en-US" b="1" dirty="0"/>
            </a:br>
            <a:r>
              <a:rPr lang="en-US" dirty="0"/>
              <a:t>Mary Dwyer, Executive Director of Development and Alumni Relations, </a:t>
            </a:r>
            <a:r>
              <a:rPr lang="en-US" dirty="0" err="1"/>
              <a:t>SoE</a:t>
            </a:r>
            <a:r>
              <a:rPr lang="en-US" dirty="0"/>
              <a:t>, and Cory </a:t>
            </a:r>
            <a:r>
              <a:rPr lang="en-US" dirty="0" err="1"/>
              <a:t>Rutz</a:t>
            </a:r>
            <a:r>
              <a:rPr lang="en-US" dirty="0"/>
              <a:t>, Director of Foundation Relations, Office of the Vice President for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4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Faculty 2018-19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337726" cy="313513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Elizabeth Holcombe- </a:t>
            </a:r>
            <a:r>
              <a:rPr lang="en-US" dirty="0"/>
              <a:t>Visiting Research Associate in the Center for Postsecondary Research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Tina O’Neal</a:t>
            </a:r>
            <a:r>
              <a:rPr lang="en-US" dirty="0"/>
              <a:t>- Clinical Assistant Professor in the Department of Curriculum and Instruction.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Zoë Peterson</a:t>
            </a:r>
            <a:r>
              <a:rPr lang="en-US" dirty="0"/>
              <a:t>- Associate Professor in the Department of Counseling and Educational Psychology and will also serve as an Associate Scientist at the Kinsey Institute for Research in Sex, Gender and Reproduction.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Amy Pickard- </a:t>
            </a:r>
            <a:r>
              <a:rPr lang="en-US" dirty="0"/>
              <a:t>Assistant Professor of Adult Education in the Department of Instructional Systems Technology.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Gary Pike</a:t>
            </a:r>
            <a:r>
              <a:rPr lang="en-US" dirty="0"/>
              <a:t>- Professor of Higher Education and Student Affairs in the Department of Educational Leadership and Policy Studies. </a:t>
            </a:r>
          </a:p>
        </p:txBody>
      </p:sp>
    </p:spTree>
    <p:extLst>
      <p:ext uri="{BB962C8B-B14F-4D97-AF65-F5344CB8AC3E}">
        <p14:creationId xmlns:p14="http://schemas.microsoft.com/office/powerpoint/2010/main" val="3794281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EC49-B744-9948-92E6-952E07C4F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2018 R&amp;D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198FE-2B82-834E-9FD2-B493409A8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37FCD-DE48-9245-BF8B-C2A820B6E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Fall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Poster Session on Internal Awards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Poster Session on </a:t>
            </a:r>
            <a:r>
              <a:rPr lang="en-US" dirty="0" err="1"/>
              <a:t>SoE</a:t>
            </a:r>
            <a:r>
              <a:rPr lang="en-US" dirty="0"/>
              <a:t> Research Centers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96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4933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Sarah </a:t>
            </a:r>
            <a:r>
              <a:rPr lang="en-US" sz="3600" b="1" dirty="0" err="1">
                <a:solidFill>
                  <a:schemeClr val="bg1"/>
                </a:solidFill>
              </a:rPr>
              <a:t>Lubienski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Interim Associate Dean for Graduate Studies</a:t>
            </a:r>
          </a:p>
        </p:txBody>
      </p:sp>
    </p:spTree>
    <p:extLst>
      <p:ext uri="{BB962C8B-B14F-4D97-AF65-F5344CB8AC3E}">
        <p14:creationId xmlns:p14="http://schemas.microsoft.com/office/powerpoint/2010/main" val="175166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BDA185A-9970-7B4E-9A1D-618958532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810344"/>
              </p:ext>
            </p:extLst>
          </p:nvPr>
        </p:nvGraphicFramePr>
        <p:xfrm>
          <a:off x="785522" y="1458135"/>
          <a:ext cx="7748695" cy="313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A340B9-1C1D-2D46-8116-C33717802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Graduate Student Demographics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0200-FB95-5E43-AADF-5912894AE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8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40B9-1C1D-2D46-8116-C33717802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Fall 2018 by Degree and 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0200-FB95-5E43-AADF-5912894AE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FAF8BE5-1E30-6142-A379-C70FEEB1B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813928"/>
              </p:ext>
            </p:extLst>
          </p:nvPr>
        </p:nvGraphicFramePr>
        <p:xfrm>
          <a:off x="704850" y="1314450"/>
          <a:ext cx="7829368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6467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49E32B-CCC8-9744-B805-3344CB80F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360115"/>
              </p:ext>
            </p:extLst>
          </p:nvPr>
        </p:nvGraphicFramePr>
        <p:xfrm>
          <a:off x="286593" y="1108602"/>
          <a:ext cx="8490857" cy="3552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A340B9-1C1D-2D46-8116-C33717802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Online </a:t>
            </a:r>
            <a:r>
              <a:rPr lang="en-US" dirty="0" err="1"/>
              <a:t>M.S.Ed</a:t>
            </a:r>
            <a:r>
              <a:rPr lang="en-US" dirty="0"/>
              <a:t> and </a:t>
            </a:r>
            <a:r>
              <a:rPr lang="en-US" dirty="0" err="1"/>
              <a:t>Ed.D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0200-FB95-5E43-AADF-5912894AE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67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A2A4D-7AD6-2441-B7A6-E82B9334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89677"/>
            <a:ext cx="7886700" cy="834663"/>
          </a:xfrm>
        </p:spPr>
        <p:txBody>
          <a:bodyPr/>
          <a:lstStyle/>
          <a:p>
            <a:r>
              <a:rPr lang="en-US" dirty="0">
                <a:latin typeface="+mn-lt"/>
              </a:rPr>
              <a:t>Median Time to Ph.D. </a:t>
            </a:r>
            <a:r>
              <a:rPr lang="en-US" sz="1500" dirty="0">
                <a:latin typeface="+mn-lt"/>
              </a:rPr>
              <a:t>(source: UGS Website)</a:t>
            </a:r>
            <a:endParaRPr lang="en-US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B0DC6E-8189-A84E-BE89-0EB00073F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077" y="1083848"/>
            <a:ext cx="7708596" cy="374765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AB9F68-1094-8342-85CC-D01FCD9F8F2F}"/>
              </a:ext>
            </a:extLst>
          </p:cNvPr>
          <p:cNvSpPr/>
          <p:nvPr/>
        </p:nvSpPr>
        <p:spPr>
          <a:xfrm>
            <a:off x="1848678" y="2335696"/>
            <a:ext cx="587231" cy="37768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EE6FBD-176C-A34D-A785-34DF8E84C4AC}"/>
              </a:ext>
            </a:extLst>
          </p:cNvPr>
          <p:cNvSpPr/>
          <p:nvPr/>
        </p:nvSpPr>
        <p:spPr>
          <a:xfrm>
            <a:off x="4312741" y="2295938"/>
            <a:ext cx="547494" cy="41744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60225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DA48B4-2751-1E48-9117-EFFC56C3D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531" y="759382"/>
            <a:ext cx="6313889" cy="42757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C66CF3-38F2-B942-9240-1F418A56FB12}"/>
              </a:ext>
            </a:extLst>
          </p:cNvPr>
          <p:cNvSpPr/>
          <p:nvPr/>
        </p:nvSpPr>
        <p:spPr>
          <a:xfrm>
            <a:off x="2049466" y="2515945"/>
            <a:ext cx="587231" cy="37768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27CB03-E2CB-C04D-B87C-55155A400699}"/>
              </a:ext>
            </a:extLst>
          </p:cNvPr>
          <p:cNvSpPr/>
          <p:nvPr/>
        </p:nvSpPr>
        <p:spPr>
          <a:xfrm>
            <a:off x="4653966" y="2470716"/>
            <a:ext cx="587231" cy="37768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EC15D-6605-2744-BAF7-FC07E748CF83}"/>
              </a:ext>
            </a:extLst>
          </p:cNvPr>
          <p:cNvSpPr/>
          <p:nvPr/>
        </p:nvSpPr>
        <p:spPr>
          <a:xfrm>
            <a:off x="5856853" y="2515945"/>
            <a:ext cx="587231" cy="37768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F4881-0A55-564C-B426-F9BD81AD4EC9}"/>
              </a:ext>
            </a:extLst>
          </p:cNvPr>
          <p:cNvSpPr txBox="1"/>
          <p:nvPr/>
        </p:nvSpPr>
        <p:spPr>
          <a:xfrm>
            <a:off x="7251418" y="4866501"/>
            <a:ext cx="1756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(source: UGS Website)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FE9D-03CE-0C43-B557-F4A29892B321}"/>
              </a:ext>
            </a:extLst>
          </p:cNvPr>
          <p:cNvSpPr txBox="1"/>
          <p:nvPr/>
        </p:nvSpPr>
        <p:spPr>
          <a:xfrm>
            <a:off x="512180" y="182301"/>
            <a:ext cx="63979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Completion Rates </a:t>
            </a:r>
            <a:r>
              <a:rPr lang="en-US" sz="1500" dirty="0"/>
              <a:t>(source: UGS Website)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740828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B369CD-45C4-6D47-A6AE-527E4E40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5173">
            <a:off x="-160650" y="1001888"/>
            <a:ext cx="571595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3AE8B-D5AC-6840-BC1D-292EE440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792524">
            <a:off x="3724814" y="1046350"/>
            <a:ext cx="5507129" cy="47894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8EEAB-D059-CB41-BB24-F1859B72A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97" y="173020"/>
            <a:ext cx="8373982" cy="1300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  <a:spcAft>
                <a:spcPts val="1350"/>
              </a:spcAft>
            </a:pPr>
            <a:r>
              <a:rPr lang="en-US" dirty="0">
                <a:latin typeface="+mn-lt"/>
              </a:rPr>
              <a:t>Coming Soon to your inbox…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                      </a:t>
            </a:r>
            <a:endParaRPr lang="en-US" b="1" dirty="0">
              <a:latin typeface="+mn-lt"/>
              <a:ea typeface="Ayuthaya" pitchFamily="2" charset="-34"/>
              <a:cs typeface="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7438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BD73-FDFC-324B-9B0C-1CF3D7CB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7" y="131340"/>
            <a:ext cx="8595677" cy="84276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Find Your List of Advisees and Key Info in GEMS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B91B8-D788-FD4F-9A50-172D50AC2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143" y="974102"/>
            <a:ext cx="8533331" cy="4414328"/>
          </a:xfrm>
        </p:spPr>
      </p:pic>
    </p:spTree>
    <p:extLst>
      <p:ext uri="{BB962C8B-B14F-4D97-AF65-F5344CB8AC3E}">
        <p14:creationId xmlns:p14="http://schemas.microsoft.com/office/powerpoint/2010/main" val="2191746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38BD70-D40F-3C41-AF43-2B87DA6B0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7474"/>
            <a:ext cx="5443768" cy="35263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E5531-3858-6A4A-8970-ABAB6F88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93" y="196420"/>
            <a:ext cx="7886700" cy="838760"/>
          </a:xfrm>
        </p:spPr>
        <p:txBody>
          <a:bodyPr/>
          <a:lstStyle/>
          <a:p>
            <a:r>
              <a:rPr lang="en-US" dirty="0">
                <a:latin typeface="+mn-lt"/>
              </a:rPr>
              <a:t>Did You Know Fellowship Info is in Gems?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ADE13-578A-C743-B53C-88A703E70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60" y="957474"/>
            <a:ext cx="4318529" cy="47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6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Faculty 2018-19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015594" cy="3185784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Abeera</a:t>
            </a:r>
            <a:r>
              <a:rPr lang="en-US" b="1" dirty="0"/>
              <a:t> Rehmat- </a:t>
            </a:r>
            <a:r>
              <a:rPr lang="en-US" dirty="0"/>
              <a:t>Postdoctoral position in the Center for Research on Learning and Technology.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Jennifer </a:t>
            </a:r>
            <a:r>
              <a:rPr lang="en-US" b="1" dirty="0" err="1"/>
              <a:t>Rippner</a:t>
            </a:r>
            <a:r>
              <a:rPr lang="en-US" b="1" dirty="0"/>
              <a:t>- </a:t>
            </a:r>
            <a:r>
              <a:rPr lang="en-US" dirty="0"/>
              <a:t>Visiting Lecturer in the Department of Education Policy and Leadership Studies.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David </a:t>
            </a:r>
            <a:r>
              <a:rPr lang="en-US" b="1" dirty="0" err="1"/>
              <a:t>Shriberg</a:t>
            </a:r>
            <a:r>
              <a:rPr lang="en-US" dirty="0"/>
              <a:t>- Professor in the Department of Counseling and Educational Psychology.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Erik </a:t>
            </a:r>
            <a:r>
              <a:rPr lang="en-US" b="1" dirty="0" err="1"/>
              <a:t>Tillema</a:t>
            </a:r>
            <a:r>
              <a:rPr lang="en-US" dirty="0"/>
              <a:t>- Associate Professor in the Department of Curriculum and Instruction.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Kelly Williams- </a:t>
            </a:r>
            <a:r>
              <a:rPr lang="en-US" dirty="0"/>
              <a:t>Assistant Professor in the Department of Curriculum and Instruction.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61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880D-954A-5D44-B1A7-DABF4AB0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Multiple Article Dissertation?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0487CF-1901-6A45-A522-C3DC5092C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01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880D-954A-5D44-B1A7-DABF4AB0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Multiple Article Dissertation?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7090-671F-3D49-BE24-31791D77A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Although </a:t>
            </a:r>
            <a:r>
              <a:rPr lang="en-US" sz="2400" b="1" i="1" dirty="0"/>
              <a:t>work published by the student may be incorporated into the dissertation</a:t>
            </a:r>
            <a:r>
              <a:rPr lang="en-US" sz="2400" i="1" dirty="0"/>
              <a:t>, a collection of unrelated published papers, alone, is not acceptable. There must be a logical connection between all components of the dissertation, and these must be integrated in a rational and coherent fashion. It is the responsibility of the student’s research committee to determine the kind and amount of published materials which may be included in a dissertation.</a:t>
            </a:r>
          </a:p>
          <a:p>
            <a:pPr marL="2743200" lvl="8" indent="0">
              <a:buNone/>
            </a:pPr>
            <a:r>
              <a:rPr lang="en-US" sz="2400" dirty="0"/>
              <a:t>				-UGS</a:t>
            </a:r>
            <a:r>
              <a:rPr lang="en-US" sz="2400" i="1" dirty="0"/>
              <a:t> </a:t>
            </a:r>
            <a:r>
              <a:rPr lang="en-US" sz="2400" dirty="0"/>
              <a:t>Bulletin</a:t>
            </a:r>
          </a:p>
        </p:txBody>
      </p:sp>
    </p:spTree>
    <p:extLst>
      <p:ext uri="{BB962C8B-B14F-4D97-AF65-F5344CB8AC3E}">
        <p14:creationId xmlns:p14="http://schemas.microsoft.com/office/powerpoint/2010/main" val="1214401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46931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Scott </a:t>
            </a:r>
            <a:r>
              <a:rPr lang="en-US" sz="3600" b="1" dirty="0" err="1">
                <a:solidFill>
                  <a:schemeClr val="bg1"/>
                </a:solidFill>
              </a:rPr>
              <a:t>Witzke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Director of Marketing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949762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/>
              <a:t>Submit News Story</a:t>
            </a:r>
          </a:p>
          <a:p>
            <a:pPr lvl="1"/>
            <a:r>
              <a:rPr lang="en-US" dirty="0"/>
              <a:t>Update Faculty Records</a:t>
            </a:r>
          </a:p>
          <a:p>
            <a:pPr lvl="1"/>
            <a:r>
              <a:rPr lang="en-US" dirty="0"/>
              <a:t>Update CV</a:t>
            </a:r>
          </a:p>
          <a:p>
            <a:pPr lvl="1"/>
            <a:r>
              <a:rPr lang="en-US" dirty="0"/>
              <a:t>Submit Spring Events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64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8D8D78-400F-DA4C-A681-A821656A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3" y="-601064"/>
            <a:ext cx="5310553" cy="68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6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581" y="2002275"/>
            <a:ext cx="3759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Lemuel W. Watson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Dean</a:t>
            </a:r>
          </a:p>
        </p:txBody>
      </p:sp>
    </p:spTree>
    <p:extLst>
      <p:ext uri="{BB962C8B-B14F-4D97-AF65-F5344CB8AC3E}">
        <p14:creationId xmlns:p14="http://schemas.microsoft.com/office/powerpoint/2010/main" val="2989385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Planning Process - Timeline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November</a:t>
            </a:r>
          </a:p>
          <a:p>
            <a:pPr marL="0" indent="0">
              <a:buNone/>
            </a:pPr>
            <a:r>
              <a:rPr lang="en-US" dirty="0"/>
              <a:t>16 (FRI)		Deadline to Sign up for Focus Groups</a:t>
            </a:r>
          </a:p>
          <a:p>
            <a:pPr marL="0" indent="0">
              <a:buNone/>
            </a:pPr>
            <a:r>
              <a:rPr lang="en-US" dirty="0"/>
              <a:t>28 (WED)	Focus Groups</a:t>
            </a:r>
          </a:p>
          <a:p>
            <a:pPr marL="0" indent="0">
              <a:buNone/>
            </a:pPr>
            <a:r>
              <a:rPr lang="en-US" dirty="0"/>
              <a:t>29 (THU)	Focus Groups</a:t>
            </a:r>
          </a:p>
          <a:p>
            <a:pPr marL="0" indent="0">
              <a:buNone/>
            </a:pPr>
            <a:r>
              <a:rPr lang="en-US" dirty="0"/>
              <a:t>30 (FRI)		Focus Groups</a:t>
            </a:r>
          </a:p>
        </p:txBody>
      </p:sp>
    </p:spTree>
    <p:extLst>
      <p:ext uri="{BB962C8B-B14F-4D97-AF65-F5344CB8AC3E}">
        <p14:creationId xmlns:p14="http://schemas.microsoft.com/office/powerpoint/2010/main" val="3380023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Planning Process - Timeline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December</a:t>
            </a:r>
          </a:p>
          <a:p>
            <a:pPr marL="0" indent="0">
              <a:buNone/>
            </a:pPr>
            <a:r>
              <a:rPr lang="en-US" dirty="0"/>
              <a:t>Early DEC		Launch Online Survey</a:t>
            </a:r>
          </a:p>
          <a:p>
            <a:pPr marL="0" indent="0">
              <a:buNone/>
            </a:pPr>
            <a:r>
              <a:rPr lang="en-US" dirty="0"/>
              <a:t>4 (TUE)			Large Conference Call</a:t>
            </a:r>
          </a:p>
          <a:p>
            <a:pPr marL="0" indent="0">
              <a:buNone/>
            </a:pPr>
            <a:r>
              <a:rPr lang="en-US" dirty="0"/>
              <a:t>21 (FRI)			Online Survey Deadline</a:t>
            </a:r>
          </a:p>
        </p:txBody>
      </p:sp>
    </p:spTree>
    <p:extLst>
      <p:ext uri="{BB962C8B-B14F-4D97-AF65-F5344CB8AC3E}">
        <p14:creationId xmlns:p14="http://schemas.microsoft.com/office/powerpoint/2010/main" val="27530195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Planning Retreat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Thursday, January 17, and Friday, January 18, 2019</a:t>
            </a:r>
          </a:p>
          <a:p>
            <a:pPr marL="0" indent="0">
              <a:buNone/>
            </a:pPr>
            <a:r>
              <a:rPr lang="en-US" dirty="0"/>
              <a:t>University Club, Indiana Memorial Union</a:t>
            </a:r>
          </a:p>
          <a:p>
            <a:pPr marL="0" indent="0">
              <a:buNone/>
            </a:pPr>
            <a:r>
              <a:rPr lang="en-US" dirty="0"/>
              <a:t>8:00 a.m. to 4:30 p.m.  </a:t>
            </a:r>
          </a:p>
        </p:txBody>
      </p:sp>
    </p:spTree>
    <p:extLst>
      <p:ext uri="{BB962C8B-B14F-4D97-AF65-F5344CB8AC3E}">
        <p14:creationId xmlns:p14="http://schemas.microsoft.com/office/powerpoint/2010/main" val="42558071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do you see as the </a:t>
            </a:r>
            <a:r>
              <a:rPr lang="en-US" b="1" dirty="0"/>
              <a:t>key strengths </a:t>
            </a:r>
            <a:r>
              <a:rPr lang="en-US" dirty="0"/>
              <a:t>of the School of Education?</a:t>
            </a:r>
          </a:p>
          <a:p>
            <a:pPr lvl="0"/>
            <a:r>
              <a:rPr lang="en-US" dirty="0"/>
              <a:t>What do you see as the School of Education’s </a:t>
            </a:r>
            <a:r>
              <a:rPr lang="en-US" b="1" dirty="0"/>
              <a:t>weaknesses/areas of needed improvement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What are the </a:t>
            </a:r>
            <a:r>
              <a:rPr lang="en-US" b="1" dirty="0"/>
              <a:t>critical issues </a:t>
            </a:r>
            <a:r>
              <a:rPr lang="en-US" dirty="0"/>
              <a:t>that the School of Education needs to face over the </a:t>
            </a:r>
            <a:r>
              <a:rPr lang="en-US" b="1" dirty="0"/>
              <a:t>next three to five years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What do you see as the</a:t>
            </a:r>
            <a:r>
              <a:rPr lang="en-US" b="1" dirty="0"/>
              <a:t> key priorities </a:t>
            </a:r>
            <a:r>
              <a:rPr lang="en-US" dirty="0"/>
              <a:t>the School of Education should establish in its strategic plan?</a:t>
            </a:r>
          </a:p>
        </p:txBody>
      </p:sp>
    </p:spTree>
    <p:extLst>
      <p:ext uri="{BB962C8B-B14F-4D97-AF65-F5344CB8AC3E}">
        <p14:creationId xmlns:p14="http://schemas.microsoft.com/office/powerpoint/2010/main" val="300176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Otting</a:t>
            </a:r>
            <a:r>
              <a:rPr lang="en-US" dirty="0"/>
              <a:t> Chair in Special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015594" cy="28106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Gretchen Butera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17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77" y="2141947"/>
            <a:ext cx="9932323" cy="656910"/>
          </a:xfrm>
        </p:spPr>
        <p:txBody>
          <a:bodyPr/>
          <a:lstStyle/>
          <a:p>
            <a:r>
              <a:rPr lang="en-US" sz="3600" dirty="0">
                <a:latin typeface="BentonSans" charset="0"/>
                <a:ea typeface="BentonSans" charset="0"/>
                <a:cs typeface="BentonSans" charset="0"/>
              </a:rPr>
              <a:t>Group Session</a:t>
            </a:r>
          </a:p>
        </p:txBody>
      </p:sp>
    </p:spTree>
    <p:extLst>
      <p:ext uri="{BB962C8B-B14F-4D97-AF65-F5344CB8AC3E}">
        <p14:creationId xmlns:p14="http://schemas.microsoft.com/office/powerpoint/2010/main" val="14477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The Date – Upcoming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015594" cy="2810633"/>
          </a:xfrm>
        </p:spPr>
        <p:txBody>
          <a:bodyPr>
            <a:normAutofit/>
          </a:bodyPr>
          <a:lstStyle/>
          <a:p>
            <a:pPr lvl="1"/>
            <a:r>
              <a:rPr lang="en-US" sz="2400" b="1" dirty="0"/>
              <a:t>Saturday, December 8</a:t>
            </a:r>
            <a:br>
              <a:rPr lang="en-US" sz="2400" b="1" dirty="0"/>
            </a:br>
            <a:r>
              <a:rPr lang="en-US" sz="2400" dirty="0"/>
              <a:t>Winter Holiday Celebration</a:t>
            </a:r>
            <a:br>
              <a:rPr lang="en-US" sz="2400" b="1" dirty="0"/>
            </a:br>
            <a:r>
              <a:rPr lang="en-US" sz="2400" dirty="0"/>
              <a:t>6:30pm | President’s Hall, Franklin Hall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Saturday, December 15</a:t>
            </a:r>
            <a:br>
              <a:rPr lang="en-US" sz="2400" b="1" dirty="0"/>
            </a:br>
            <a:r>
              <a:rPr lang="en-US" sz="2400" dirty="0"/>
              <a:t>Convocation</a:t>
            </a:r>
            <a:br>
              <a:rPr lang="en-US" sz="2400" dirty="0"/>
            </a:br>
            <a:r>
              <a:rPr lang="en-US" sz="2400" dirty="0"/>
              <a:t>12:45 | Atrium</a:t>
            </a:r>
          </a:p>
        </p:txBody>
      </p:sp>
    </p:spTree>
    <p:extLst>
      <p:ext uri="{BB962C8B-B14F-4D97-AF65-F5344CB8AC3E}">
        <p14:creationId xmlns:p14="http://schemas.microsoft.com/office/powerpoint/2010/main" val="122839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A99-B33F-FE42-81DF-F055A6B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The Date - 2019 Faculty Meetings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237C-7B4B-1442-B48A-917BBA9FB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D71EC-B8FF-5443-A86C-943C0674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27" y="1458135"/>
            <a:ext cx="8015594" cy="2810633"/>
          </a:xfrm>
        </p:spPr>
        <p:txBody>
          <a:bodyPr>
            <a:normAutofit/>
          </a:bodyPr>
          <a:lstStyle/>
          <a:p>
            <a:pPr lvl="1"/>
            <a:r>
              <a:rPr lang="en-US" sz="2400" b="1" dirty="0"/>
              <a:t>Friday, February 15</a:t>
            </a:r>
            <a:br>
              <a:rPr lang="en-US" sz="2400" b="1" dirty="0"/>
            </a:br>
            <a:r>
              <a:rPr lang="en-US" sz="2400" dirty="0"/>
              <a:t>10am – Noon | Auditorium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Friday, April 26</a:t>
            </a:r>
            <a:br>
              <a:rPr lang="en-US" sz="2400" b="1" dirty="0"/>
            </a:br>
            <a:r>
              <a:rPr lang="en-US" sz="2400" dirty="0"/>
              <a:t>10am – Noon | Auditorium</a:t>
            </a:r>
          </a:p>
        </p:txBody>
      </p:sp>
    </p:spTree>
    <p:extLst>
      <p:ext uri="{BB962C8B-B14F-4D97-AF65-F5344CB8AC3E}">
        <p14:creationId xmlns:p14="http://schemas.microsoft.com/office/powerpoint/2010/main" val="3013747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sharepoint/v3/field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4754</TotalTime>
  <Words>1675</Words>
  <Application>Microsoft Macintosh PowerPoint</Application>
  <PresentationFormat>On-screen Show (16:9)</PresentationFormat>
  <Paragraphs>386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Ayuthaya</vt:lpstr>
      <vt:lpstr>Beirut</vt:lpstr>
      <vt:lpstr>BentonSans</vt:lpstr>
      <vt:lpstr>BentonSans Black</vt:lpstr>
      <vt:lpstr>Calibri</vt:lpstr>
      <vt:lpstr>Calibri Light</vt:lpstr>
      <vt:lpstr>Georgia Pro SemiBold</vt:lpstr>
      <vt:lpstr>Times New Roman</vt:lpstr>
      <vt:lpstr>Wingdings</vt:lpstr>
      <vt:lpstr>Office Theme</vt:lpstr>
      <vt:lpstr>School of Education</vt:lpstr>
      <vt:lpstr>Welcome</vt:lpstr>
      <vt:lpstr>Agenda</vt:lpstr>
      <vt:lpstr>New Faculty 2018-19</vt:lpstr>
      <vt:lpstr>New Faculty 2018-19</vt:lpstr>
      <vt:lpstr>New Faculty 2018-19</vt:lpstr>
      <vt:lpstr>Otting Chair in Special Education</vt:lpstr>
      <vt:lpstr>Save The Date – Upcoming Events</vt:lpstr>
      <vt:lpstr>Save The Date - 2019 Faculty Meetings </vt:lpstr>
      <vt:lpstr>PowerPoint Presentation</vt:lpstr>
      <vt:lpstr>Personal Philosophy</vt:lpstr>
      <vt:lpstr>Leadership Philosophy</vt:lpstr>
      <vt:lpstr>Opportunities &amp; Challenges</vt:lpstr>
      <vt:lpstr>Opportunities &amp; Challenges</vt:lpstr>
      <vt:lpstr>Opportunities &amp; Challenges</vt:lpstr>
      <vt:lpstr>PowerPoint Presentation</vt:lpstr>
      <vt:lpstr>Portrait of Teacher Education</vt:lpstr>
      <vt:lpstr>Enrollment</vt:lpstr>
      <vt:lpstr>Teacher Education/ Undergraduate Recruitment Initiatives</vt:lpstr>
      <vt:lpstr>School Community/Partnership Efforts</vt:lpstr>
      <vt:lpstr>School Community/Partnership Efforts</vt:lpstr>
      <vt:lpstr>Impact on state of Indiana</vt:lpstr>
      <vt:lpstr>Impact on state of Indiana</vt:lpstr>
      <vt:lpstr>Candidates’ Voice</vt:lpstr>
      <vt:lpstr>Candidates’ Voice</vt:lpstr>
      <vt:lpstr>PowerPoint Presentation</vt:lpstr>
      <vt:lpstr>Four Year History of Credit Hours</vt:lpstr>
      <vt:lpstr>General Fund Trends</vt:lpstr>
      <vt:lpstr>Where our funding comes from</vt:lpstr>
      <vt:lpstr>Where our funding goes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IUB Faculty Numbers 2014-2018</vt:lpstr>
      <vt:lpstr>IUB Faculty Numbers 2014-2018</vt:lpstr>
      <vt:lpstr>IUB Faculty Numbers 2014-2018</vt:lpstr>
      <vt:lpstr>IUB Faculty Numbers 2014-2018</vt:lpstr>
      <vt:lpstr>IUB Faculty Numbers 2014-2018</vt:lpstr>
      <vt:lpstr>PowerPoint Presentation</vt:lpstr>
      <vt:lpstr>PowerPoint Presentation</vt:lpstr>
      <vt:lpstr>PowerPoint Presentation</vt:lpstr>
      <vt:lpstr>Sponsored Research Trends (FY14-FY18)</vt:lpstr>
      <vt:lpstr>PowerPoint Presentation</vt:lpstr>
      <vt:lpstr>Internal Grants List</vt:lpstr>
      <vt:lpstr>2018 R&amp;D Brown Bag Sessions</vt:lpstr>
      <vt:lpstr>2018 R&amp;D Brown Bag Sessions</vt:lpstr>
      <vt:lpstr>2018 R&amp;D Events</vt:lpstr>
      <vt:lpstr>PowerPoint Presentation</vt:lpstr>
      <vt:lpstr>Graduate Student Demographics</vt:lpstr>
      <vt:lpstr>Fall 2018 by Degree and Department</vt:lpstr>
      <vt:lpstr>Online M.S.Ed and Ed.D.</vt:lpstr>
      <vt:lpstr>Median Time to Ph.D. (source: UGS Website)</vt:lpstr>
      <vt:lpstr>PowerPoint Presentation</vt:lpstr>
      <vt:lpstr>Coming Soon to your inbox…                       </vt:lpstr>
      <vt:lpstr>Find Your List of Advisees and Key Info in GEMS</vt:lpstr>
      <vt:lpstr>Did You Know Fellowship Info is in Gems?</vt:lpstr>
      <vt:lpstr>Multiple Article Dissertation?</vt:lpstr>
      <vt:lpstr>Multiple Article Dissertation?</vt:lpstr>
      <vt:lpstr>PowerPoint Presentation</vt:lpstr>
      <vt:lpstr>Updates…</vt:lpstr>
      <vt:lpstr>PowerPoint Presentation</vt:lpstr>
      <vt:lpstr>PowerPoint Presentation</vt:lpstr>
      <vt:lpstr>Strategic Planning Process - Timeline</vt:lpstr>
      <vt:lpstr>Strategic Planning Process - Timeline</vt:lpstr>
      <vt:lpstr>Strategic Planning Retreat</vt:lpstr>
      <vt:lpstr>General Questions</vt:lpstr>
      <vt:lpstr>Group Session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252</cp:revision>
  <cp:lastPrinted>2018-11-08T13:43:34Z</cp:lastPrinted>
  <dcterms:created xsi:type="dcterms:W3CDTF">2010-04-12T23:12:02Z</dcterms:created>
  <dcterms:modified xsi:type="dcterms:W3CDTF">2018-11-08T21:17:44Z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